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147481158" r:id="rId2"/>
    <p:sldId id="2147481157" r:id="rId3"/>
    <p:sldId id="2147480634" r:id="rId4"/>
    <p:sldId id="261" r:id="rId5"/>
    <p:sldId id="2147480824" r:id="rId6"/>
    <p:sldId id="214748082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D59D92-239D-490D-AE4A-79689D91E12D}" v="6" dt="2026-02-03T19:54:04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rison, Kyle" userId="4dbba121-9220-4f0c-8543-8f4595043ca9" providerId="ADAL" clId="{92838869-B8C9-4F43-8574-BA4BEC16889E}"/>
    <pc:docChg chg="custSel addSld delSld modSld sldOrd">
      <pc:chgData name="Harrison, Kyle" userId="4dbba121-9220-4f0c-8543-8f4595043ca9" providerId="ADAL" clId="{92838869-B8C9-4F43-8574-BA4BEC16889E}" dt="2026-02-03T19:54:19.889" v="32"/>
      <pc:docMkLst>
        <pc:docMk/>
      </pc:docMkLst>
      <pc:sldChg chg="addSp delSp modSp del mod ord">
        <pc:chgData name="Harrison, Kyle" userId="4dbba121-9220-4f0c-8543-8f4595043ca9" providerId="ADAL" clId="{92838869-B8C9-4F43-8574-BA4BEC16889E}" dt="2026-02-03T19:54:17.821" v="30" actId="47"/>
        <pc:sldMkLst>
          <pc:docMk/>
          <pc:sldMk cId="0" sldId="2147481156"/>
        </pc:sldMkLst>
        <pc:spChg chg="mod">
          <ac:chgData name="Harrison, Kyle" userId="4dbba121-9220-4f0c-8543-8f4595043ca9" providerId="ADAL" clId="{92838869-B8C9-4F43-8574-BA4BEC16889E}" dt="2026-02-03T19:51:02.146" v="18" actId="1076"/>
          <ac:spMkLst>
            <pc:docMk/>
            <pc:sldMk cId="0" sldId="2147481156"/>
            <ac:spMk id="3" creationId="{00000000-0000-0000-0000-000000000000}"/>
          </ac:spMkLst>
        </pc:spChg>
        <pc:spChg chg="mod">
          <ac:chgData name="Harrison, Kyle" userId="4dbba121-9220-4f0c-8543-8f4595043ca9" providerId="ADAL" clId="{92838869-B8C9-4F43-8574-BA4BEC16889E}" dt="2026-02-03T19:51:52.233" v="19" actId="255"/>
          <ac:spMkLst>
            <pc:docMk/>
            <pc:sldMk cId="0" sldId="2147481156"/>
            <ac:spMk id="4" creationId="{00000000-0000-0000-0000-000000000000}"/>
          </ac:spMkLst>
        </pc:spChg>
      </pc:sldChg>
      <pc:sldChg chg="addSp delSp modSp new mod ord setBg">
        <pc:chgData name="Harrison, Kyle" userId="4dbba121-9220-4f0c-8543-8f4595043ca9" providerId="ADAL" clId="{92838869-B8C9-4F43-8574-BA4BEC16889E}" dt="2026-02-03T19:54:19.889" v="32"/>
        <pc:sldMkLst>
          <pc:docMk/>
          <pc:sldMk cId="277113960" sldId="2147481158"/>
        </pc:sldMkLst>
        <pc:spChg chg="del">
          <ac:chgData name="Harrison, Kyle" userId="4dbba121-9220-4f0c-8543-8f4595043ca9" providerId="ADAL" clId="{92838869-B8C9-4F43-8574-BA4BEC16889E}" dt="2026-02-03T19:53:51.335" v="22" actId="478"/>
          <ac:spMkLst>
            <pc:docMk/>
            <pc:sldMk cId="277113960" sldId="2147481158"/>
            <ac:spMk id="2" creationId="{383D57AF-92F8-B5C6-CE0C-8CE40BD1DA80}"/>
          </ac:spMkLst>
        </pc:spChg>
        <pc:spChg chg="del">
          <ac:chgData name="Harrison, Kyle" userId="4dbba121-9220-4f0c-8543-8f4595043ca9" providerId="ADAL" clId="{92838869-B8C9-4F43-8574-BA4BEC16889E}" dt="2026-02-03T19:53:50.040" v="21" actId="478"/>
          <ac:spMkLst>
            <pc:docMk/>
            <pc:sldMk cId="277113960" sldId="2147481158"/>
            <ac:spMk id="3" creationId="{26AE6762-2E67-30EF-676F-946B26766C7C}"/>
          </ac:spMkLst>
        </pc:spChg>
        <pc:spChg chg="add del mod">
          <ac:chgData name="Harrison, Kyle" userId="4dbba121-9220-4f0c-8543-8f4595043ca9" providerId="ADAL" clId="{92838869-B8C9-4F43-8574-BA4BEC16889E}" dt="2026-02-03T19:53:56.167" v="25" actId="478"/>
          <ac:spMkLst>
            <pc:docMk/>
            <pc:sldMk cId="277113960" sldId="2147481158"/>
            <ac:spMk id="4" creationId="{B066D296-6031-515C-911E-44EF410F06BD}"/>
          </ac:spMkLst>
        </pc:spChg>
        <pc:spChg chg="add del">
          <ac:chgData name="Harrison, Kyle" userId="4dbba121-9220-4f0c-8543-8f4595043ca9" providerId="ADAL" clId="{92838869-B8C9-4F43-8574-BA4BEC16889E}" dt="2026-02-03T19:54:04.024" v="27" actId="478"/>
          <ac:spMkLst>
            <pc:docMk/>
            <pc:sldMk cId="277113960" sldId="2147481158"/>
            <ac:spMk id="5" creationId="{B0F9301A-1BCF-4F15-EA3B-45F0CCF149F0}"/>
          </ac:spMkLst>
        </pc:spChg>
        <pc:spChg chg="add">
          <ac:chgData name="Harrison, Kyle" userId="4dbba121-9220-4f0c-8543-8f4595043ca9" providerId="ADAL" clId="{92838869-B8C9-4F43-8574-BA4BEC16889E}" dt="2026-02-03T19:54:15.815" v="29" actId="26606"/>
          <ac:spMkLst>
            <pc:docMk/>
            <pc:sldMk cId="277113960" sldId="2147481158"/>
            <ac:spMk id="12" creationId="{42A4FC2C-047E-45A5-965D-8E1E3BF09BC6}"/>
          </ac:spMkLst>
        </pc:spChg>
        <pc:picChg chg="add mod">
          <ac:chgData name="Harrison, Kyle" userId="4dbba121-9220-4f0c-8543-8f4595043ca9" providerId="ADAL" clId="{92838869-B8C9-4F43-8574-BA4BEC16889E}" dt="2026-02-03T19:54:15.815" v="29" actId="26606"/>
          <ac:picMkLst>
            <pc:docMk/>
            <pc:sldMk cId="277113960" sldId="2147481158"/>
            <ac:picMk id="7" creationId="{7892A147-174E-5710-CBE7-A7EFAC66B4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57A67-C33C-4352-8F9A-B7AE41DC93ED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C7623-2910-49F8-9B5F-07BB2F60BF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4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F3588-8DC5-2C4B-91F4-4034E09CCA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04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109D3-FBC6-EC7E-FB4F-39AB2A3B2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FCDD58-E432-9C82-1BA8-2C89A2BC4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F8881-C467-FA6B-1F71-0EF7FD1BA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37A3B-ACAD-B597-19F0-2387D759F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A3209-859C-958C-381F-88F0FFB92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9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6CF49-86D0-1F3C-1657-516C7867E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45348E-7665-7751-0260-7C37DEA1C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4D989-86EF-289F-6EAA-D3F90085D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CF702-C60A-4070-9FB8-75A2097DC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69579-2746-E7A1-96AD-C869C1ABA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58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2AC9C-955F-B504-82EB-C3558BEB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162B2-8A45-075E-F3B7-C6AC71552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C2080-6A8C-7AE7-6BCE-50424D4F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0BE5D-CAF9-B4C2-C5F7-8FDC2E6E6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55809-F417-39DB-3D58-5A387631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9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B37ED-B461-0DEC-828A-4838837FB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C7407-152B-4E45-7DEF-CF652B481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A6D367-C2DB-9A59-1EBE-7F41CFDDD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6291A7-8268-8209-10E6-56AF48F48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3B65FC-6067-1897-2118-9AD926F4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16D02-3062-8D08-BB57-C1CA17A0E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01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2E479-6290-9B26-BA92-000C22371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B63A6-85D3-AC53-0CA6-7C22ADA4C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0B45B-74BB-35D5-14B3-04AD38283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839272-0703-4EC2-85EE-0544CD449D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A3C93A-F9FB-CBCF-B182-C74DF980A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B49C66-CE8B-770D-EC56-20C64D03E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25B0BC-A4AC-650D-BC51-06CE5843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AF2DD6-9B77-A460-C8D8-ECBB439FB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15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C92F3-C12F-8F9C-4D02-DE83F892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819A3-A806-E32E-DEFB-10FACCC47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3BFB6-9580-A9E1-D2DB-46630DC3D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F31D86-5FE4-782E-90D8-05ABC8897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79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290FB4-824C-D755-082C-57F7D073E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6622EF-840A-7124-4051-3BD5108D7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C654EC-AB80-D1A2-64A3-D26248247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0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FB59-3AF4-F2BC-67A8-E1DA8580C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81DD4-A0BC-7AA2-783C-08F3BD0EC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DDD96-0334-8041-7623-D69EAF987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94A96F-8138-C7C7-7D80-2B4AFE371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49EB2D-8DE7-EB3E-33AB-F57629A9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AD6562-6752-1430-2092-DF8B39BA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98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00138-E833-290F-68D3-6532FDD8C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D073B9-E286-E47E-E62F-1AEB3A9D92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5F6CB-50F7-AA94-9148-B4CC54CA5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A948DA-C7E7-9E32-87E2-4DDF2CC76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268A5-C1B4-A00A-1136-F355A423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D66B3-C6D4-309E-9C0F-7877249C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1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DFD95-7864-151A-7A1F-3533F6D74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BB0C3A-F27D-084B-35FF-81FA54135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44E681-499F-C466-6686-615021139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0321C-2214-D05F-1E83-7DDCD775B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0A1C2-ABAB-78E7-E5EB-3B00B5D6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11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99EBBD-63FD-3B48-F2B1-234D568D7F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980A2-0E21-B08D-ACBE-FEE137590F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5600A-0366-0769-D8A4-BBE4E72E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B6C53-C633-B1D5-7A05-AB5F8FAF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42D3F-4384-508D-9F24-72F41D6D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48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3FF5DF-209D-5095-BAC4-CFC556FC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9AA85-6829-12AB-0654-34BE85FCE2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A006C-4A0E-1E78-7A09-00E17866C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79D57D-A377-4A6C-8558-8462D3D5646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48D13-0908-5A2A-E9C8-85DF2F288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5CB5A-711A-79BF-1A10-32F0FFC62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690864-0173-4AF0-9B38-6E79085BE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35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3" Type="http://schemas.openxmlformats.org/officeDocument/2006/relationships/image" Target="../media/image22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image" Target="../media/image21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4" Type="http://schemas.openxmlformats.org/officeDocument/2006/relationships/image" Target="../media/image19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92A147-174E-5710-CBE7-A7EFAC66B4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72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13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71727" y="6284742"/>
            <a:ext cx="597311" cy="50728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94494" rIns="0" bIns="0" rtlCol="0">
            <a:spAutoFit/>
          </a:bodyPr>
          <a:lstStyle/>
          <a:p>
            <a:pPr marL="223520">
              <a:lnSpc>
                <a:spcPct val="100000"/>
              </a:lnSpc>
              <a:spcBef>
                <a:spcPts val="100"/>
              </a:spcBef>
            </a:pPr>
            <a:r>
              <a:rPr spc="-254" dirty="0">
                <a:solidFill>
                  <a:srgbClr val="000000"/>
                </a:solidFill>
                <a:latin typeface="Tahoma"/>
                <a:cs typeface="Tahoma"/>
              </a:rPr>
              <a:t>Super</a:t>
            </a:r>
            <a:r>
              <a:rPr spc="-29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15" dirty="0">
                <a:solidFill>
                  <a:srgbClr val="000000"/>
                </a:solidFill>
                <a:latin typeface="Tahoma"/>
                <a:cs typeface="Tahoma"/>
              </a:rPr>
              <a:t>Sipz</a:t>
            </a:r>
            <a:r>
              <a:rPr spc="-3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325" dirty="0">
                <a:solidFill>
                  <a:srgbClr val="000000"/>
                </a:solidFill>
                <a:latin typeface="Tahoma"/>
                <a:cs typeface="Tahoma"/>
              </a:rPr>
              <a:t>500ml</a:t>
            </a:r>
            <a:r>
              <a:rPr spc="-3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220" dirty="0">
                <a:solidFill>
                  <a:srgbClr val="000000"/>
                </a:solidFill>
                <a:latin typeface="Tahoma"/>
                <a:cs typeface="Tahoma"/>
              </a:rPr>
              <a:t>Tetra</a:t>
            </a:r>
            <a:r>
              <a:rPr spc="-3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430" dirty="0">
                <a:solidFill>
                  <a:srgbClr val="000000"/>
                </a:solidFill>
                <a:latin typeface="Tahoma"/>
                <a:cs typeface="Tahoma"/>
              </a:rPr>
              <a:t>–2026</a:t>
            </a:r>
            <a:r>
              <a:rPr spc="-3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pc="-190" dirty="0">
                <a:solidFill>
                  <a:srgbClr val="000000"/>
                </a:solidFill>
                <a:latin typeface="Tahoma"/>
                <a:cs typeface="Tahoma"/>
              </a:rPr>
              <a:t>Program</a:t>
            </a:r>
          </a:p>
          <a:p>
            <a:pPr marL="223520">
              <a:lnSpc>
                <a:spcPct val="100000"/>
              </a:lnSpc>
              <a:spcBef>
                <a:spcPts val="75"/>
              </a:spcBef>
            </a:pPr>
            <a:r>
              <a:rPr sz="2400" spc="-155" dirty="0">
                <a:solidFill>
                  <a:srgbClr val="000000"/>
                </a:solidFill>
                <a:latin typeface="Tahoma"/>
                <a:cs typeface="Tahoma"/>
              </a:rPr>
              <a:t>National</a:t>
            </a:r>
            <a:r>
              <a:rPr sz="2400" spc="-170" dirty="0">
                <a:solidFill>
                  <a:srgbClr val="000000"/>
                </a:solidFill>
                <a:latin typeface="Tahoma"/>
                <a:cs typeface="Tahoma"/>
              </a:rPr>
              <a:t> Program:</a:t>
            </a:r>
            <a:r>
              <a:rPr sz="2400" spc="-1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160" dirty="0">
                <a:solidFill>
                  <a:srgbClr val="000000"/>
                </a:solidFill>
                <a:latin typeface="Tahoma"/>
                <a:cs typeface="Tahoma"/>
              </a:rPr>
              <a:t>Super</a:t>
            </a:r>
            <a:r>
              <a:rPr sz="2400" spc="-204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145" dirty="0">
                <a:solidFill>
                  <a:srgbClr val="000000"/>
                </a:solidFill>
                <a:latin typeface="Tahoma"/>
                <a:cs typeface="Tahoma"/>
              </a:rPr>
              <a:t>Sipz</a:t>
            </a:r>
            <a:r>
              <a:rPr sz="2400" spc="-18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170" dirty="0">
                <a:solidFill>
                  <a:srgbClr val="000000"/>
                </a:solidFill>
                <a:latin typeface="Tahoma"/>
                <a:cs typeface="Tahoma"/>
              </a:rPr>
              <a:t>Hutch</a:t>
            </a:r>
            <a:r>
              <a:rPr sz="2400" spc="-19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2400" spc="-35" dirty="0">
                <a:solidFill>
                  <a:srgbClr val="000000"/>
                </a:solidFill>
                <a:latin typeface="Tahoma"/>
                <a:cs typeface="Tahoma"/>
              </a:rPr>
              <a:t>Placement</a:t>
            </a:r>
            <a:endParaRPr sz="2400">
              <a:latin typeface="Tahoma"/>
              <a:cs typeface="Tahoma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51206" y="1296161"/>
          <a:ext cx="11628119" cy="2146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38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8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0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8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8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38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5600">
                <a:tc gridSpan="6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PROGRAM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DETAILS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54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BRAND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spc="-20" dirty="0">
                          <a:latin typeface="Arial"/>
                          <a:cs typeface="Arial"/>
                        </a:rPr>
                        <a:t>ITEM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SHIP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 DATE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START</a:t>
                      </a:r>
                      <a:r>
                        <a:rPr sz="12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END</a:t>
                      </a:r>
                      <a:r>
                        <a:rPr sz="12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DATE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52145" marR="343535" indent="-2990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SRP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2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PROGRAM PRICING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30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90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VOLUME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EST.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132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Super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Sipz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All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500ml</a:t>
                      </a:r>
                      <a:r>
                        <a:rPr sz="14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tetras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On</a:t>
                      </a:r>
                      <a:r>
                        <a:rPr sz="14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going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1/1/26</a:t>
                      </a:r>
                      <a:r>
                        <a:rPr sz="14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40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12/31/26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49530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spc="-10" dirty="0">
                          <a:latin typeface="Arial MT"/>
                          <a:cs typeface="Arial MT"/>
                        </a:rPr>
                        <a:t>$3.49-</a:t>
                      </a:r>
                      <a:r>
                        <a:rPr sz="1400" spc="-20" dirty="0">
                          <a:latin typeface="Arial MT"/>
                          <a:cs typeface="Arial MT"/>
                        </a:rPr>
                        <a:t>$3.99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sz="1400" dirty="0">
                          <a:latin typeface="Arial MT"/>
                          <a:cs typeface="Arial MT"/>
                        </a:rPr>
                        <a:t>7000/10,000</a:t>
                      </a:r>
                      <a:r>
                        <a:rPr sz="1400" spc="-7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400" spc="-10" dirty="0">
                          <a:latin typeface="Arial MT"/>
                          <a:cs typeface="Arial MT"/>
                        </a:rPr>
                        <a:t>cases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546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51206" y="3684651"/>
          <a:ext cx="3955415" cy="31413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55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6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WHAT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DOES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SUCCESS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LOOK</a:t>
                      </a:r>
                      <a:r>
                        <a:rPr sz="14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LIKE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62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55F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6685">
                <a:tc>
                  <a:txBody>
                    <a:bodyPr/>
                    <a:lstStyle/>
                    <a:p>
                      <a:pPr marL="377825" indent="-287020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377825" algn="l"/>
                        </a:tabLst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Follow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2025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 recommended</a:t>
                      </a:r>
                      <a:r>
                        <a:rPr sz="1200" spc="-4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schematic</a:t>
                      </a:r>
                      <a:r>
                        <a:rPr sz="12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for</a:t>
                      </a:r>
                      <a:endParaRPr sz="1200" dirty="0">
                        <a:latin typeface="Arial MT"/>
                        <a:cs typeface="Arial MT"/>
                      </a:endParaRPr>
                    </a:p>
                    <a:p>
                      <a:pPr marL="37782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Arial MT"/>
                          <a:cs typeface="Arial MT"/>
                        </a:rPr>
                        <a:t>merchandising</a:t>
                      </a:r>
                      <a:r>
                        <a:rPr sz="120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guidelines</a:t>
                      </a:r>
                      <a:endParaRPr sz="1200" dirty="0">
                        <a:latin typeface="Arial MT"/>
                        <a:cs typeface="Arial MT"/>
                      </a:endParaRPr>
                    </a:p>
                    <a:p>
                      <a:pPr marL="377825" indent="-287020">
                        <a:lnSpc>
                          <a:spcPct val="100000"/>
                        </a:lnSpc>
                        <a:buClr>
                          <a:srgbClr val="000000"/>
                        </a:buClr>
                        <a:buFont typeface="Arial MT"/>
                        <a:buChar char="•"/>
                        <a:tabLst>
                          <a:tab pos="377825" algn="l"/>
                        </a:tabLst>
                      </a:pPr>
                      <a:r>
                        <a:rPr sz="12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Ensure</a:t>
                      </a:r>
                      <a:r>
                        <a:rPr sz="12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pricing</a:t>
                      </a:r>
                      <a:r>
                        <a:rPr sz="12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tags</a:t>
                      </a:r>
                      <a:r>
                        <a:rPr sz="1200" b="1" spc="-2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are</a:t>
                      </a:r>
                      <a:r>
                        <a:rPr sz="12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displayed</a:t>
                      </a:r>
                      <a:r>
                        <a:rPr sz="1200" b="1" spc="-5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on </a:t>
                      </a:r>
                      <a:r>
                        <a:rPr sz="1200" b="1" spc="-20" dirty="0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hutch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377825" indent="-287020">
                        <a:lnSpc>
                          <a:spcPct val="100000"/>
                        </a:lnSpc>
                        <a:buChar char="•"/>
                        <a:tabLst>
                          <a:tab pos="377825" algn="l"/>
                        </a:tabLst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Ensure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Super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Sipz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SLINS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are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mark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as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‘carried’</a:t>
                      </a:r>
                      <a:endParaRPr sz="1200" dirty="0">
                        <a:latin typeface="Arial MT"/>
                        <a:cs typeface="Arial MT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4297679" y="3691001"/>
            <a:ext cx="2368550" cy="951230"/>
          </a:xfrm>
          <a:custGeom>
            <a:avLst/>
            <a:gdLst/>
            <a:ahLst/>
            <a:cxnLst/>
            <a:rect l="l" t="t" r="r" b="b"/>
            <a:pathLst>
              <a:path w="2368550" h="951229">
                <a:moveTo>
                  <a:pt x="2209800" y="0"/>
                </a:moveTo>
                <a:lnTo>
                  <a:pt x="158496" y="0"/>
                </a:lnTo>
                <a:lnTo>
                  <a:pt x="108411" y="8083"/>
                </a:lnTo>
                <a:lnTo>
                  <a:pt x="64904" y="30589"/>
                </a:lnTo>
                <a:lnTo>
                  <a:pt x="30589" y="64904"/>
                </a:lnTo>
                <a:lnTo>
                  <a:pt x="8083" y="108411"/>
                </a:lnTo>
                <a:lnTo>
                  <a:pt x="0" y="158496"/>
                </a:lnTo>
                <a:lnTo>
                  <a:pt x="0" y="792480"/>
                </a:lnTo>
                <a:lnTo>
                  <a:pt x="8083" y="842564"/>
                </a:lnTo>
                <a:lnTo>
                  <a:pt x="30589" y="886071"/>
                </a:lnTo>
                <a:lnTo>
                  <a:pt x="64904" y="920386"/>
                </a:lnTo>
                <a:lnTo>
                  <a:pt x="108411" y="942892"/>
                </a:lnTo>
                <a:lnTo>
                  <a:pt x="158496" y="950976"/>
                </a:lnTo>
                <a:lnTo>
                  <a:pt x="2209800" y="950976"/>
                </a:lnTo>
                <a:lnTo>
                  <a:pt x="2259884" y="942892"/>
                </a:lnTo>
                <a:lnTo>
                  <a:pt x="2303391" y="920386"/>
                </a:lnTo>
                <a:lnTo>
                  <a:pt x="2337706" y="886071"/>
                </a:lnTo>
                <a:lnTo>
                  <a:pt x="2360212" y="842564"/>
                </a:lnTo>
                <a:lnTo>
                  <a:pt x="2368296" y="792480"/>
                </a:lnTo>
                <a:lnTo>
                  <a:pt x="2368296" y="158496"/>
                </a:lnTo>
                <a:lnTo>
                  <a:pt x="2360212" y="108411"/>
                </a:lnTo>
                <a:lnTo>
                  <a:pt x="2337706" y="64904"/>
                </a:lnTo>
                <a:lnTo>
                  <a:pt x="2303391" y="30589"/>
                </a:lnTo>
                <a:lnTo>
                  <a:pt x="2259884" y="8083"/>
                </a:lnTo>
                <a:lnTo>
                  <a:pt x="2209800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39359" y="4020439"/>
            <a:ext cx="8864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-18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INSIGHTS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97679" y="4745482"/>
            <a:ext cx="2368550" cy="951230"/>
          </a:xfrm>
          <a:custGeom>
            <a:avLst/>
            <a:gdLst/>
            <a:ahLst/>
            <a:cxnLst/>
            <a:rect l="l" t="t" r="r" b="b"/>
            <a:pathLst>
              <a:path w="2368550" h="951229">
                <a:moveTo>
                  <a:pt x="2209800" y="0"/>
                </a:moveTo>
                <a:lnTo>
                  <a:pt x="158496" y="0"/>
                </a:lnTo>
                <a:lnTo>
                  <a:pt x="108411" y="8083"/>
                </a:lnTo>
                <a:lnTo>
                  <a:pt x="64904" y="30589"/>
                </a:lnTo>
                <a:lnTo>
                  <a:pt x="30589" y="64904"/>
                </a:lnTo>
                <a:lnTo>
                  <a:pt x="8083" y="108411"/>
                </a:lnTo>
                <a:lnTo>
                  <a:pt x="0" y="158496"/>
                </a:lnTo>
                <a:lnTo>
                  <a:pt x="0" y="792480"/>
                </a:lnTo>
                <a:lnTo>
                  <a:pt x="8083" y="842591"/>
                </a:lnTo>
                <a:lnTo>
                  <a:pt x="30589" y="886108"/>
                </a:lnTo>
                <a:lnTo>
                  <a:pt x="64904" y="920421"/>
                </a:lnTo>
                <a:lnTo>
                  <a:pt x="108411" y="942921"/>
                </a:lnTo>
                <a:lnTo>
                  <a:pt x="158496" y="951001"/>
                </a:lnTo>
                <a:lnTo>
                  <a:pt x="2209800" y="951001"/>
                </a:lnTo>
                <a:lnTo>
                  <a:pt x="2259884" y="942921"/>
                </a:lnTo>
                <a:lnTo>
                  <a:pt x="2303391" y="920421"/>
                </a:lnTo>
                <a:lnTo>
                  <a:pt x="2337706" y="886108"/>
                </a:lnTo>
                <a:lnTo>
                  <a:pt x="2360212" y="842591"/>
                </a:lnTo>
                <a:lnTo>
                  <a:pt x="2368296" y="792480"/>
                </a:lnTo>
                <a:lnTo>
                  <a:pt x="2368296" y="158496"/>
                </a:lnTo>
                <a:lnTo>
                  <a:pt x="2360212" y="108411"/>
                </a:lnTo>
                <a:lnTo>
                  <a:pt x="2337706" y="64904"/>
                </a:lnTo>
                <a:lnTo>
                  <a:pt x="2303391" y="30589"/>
                </a:lnTo>
                <a:lnTo>
                  <a:pt x="2259884" y="8083"/>
                </a:lnTo>
                <a:lnTo>
                  <a:pt x="2209800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3600" y="4953380"/>
            <a:ext cx="16192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20066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-6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SUPPORTING </a:t>
            </a:r>
            <a:r>
              <a:rPr kumimoji="0" sz="1600" b="1" i="0" u="none" strike="noStrike" kern="0" cap="none" spc="-1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DOCUMENTATION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297679" y="5971489"/>
            <a:ext cx="2368550" cy="741680"/>
          </a:xfrm>
          <a:custGeom>
            <a:avLst/>
            <a:gdLst/>
            <a:ahLst/>
            <a:cxnLst/>
            <a:rect l="l" t="t" r="r" b="b"/>
            <a:pathLst>
              <a:path w="2368550" h="741679">
                <a:moveTo>
                  <a:pt x="2244725" y="0"/>
                </a:moveTo>
                <a:lnTo>
                  <a:pt x="123571" y="0"/>
                </a:lnTo>
                <a:lnTo>
                  <a:pt x="75491" y="9710"/>
                </a:lnTo>
                <a:lnTo>
                  <a:pt x="36210" y="36191"/>
                </a:lnTo>
                <a:lnTo>
                  <a:pt x="9717" y="75470"/>
                </a:lnTo>
                <a:lnTo>
                  <a:pt x="0" y="123570"/>
                </a:lnTo>
                <a:lnTo>
                  <a:pt x="0" y="617842"/>
                </a:lnTo>
                <a:lnTo>
                  <a:pt x="9717" y="665945"/>
                </a:lnTo>
                <a:lnTo>
                  <a:pt x="36210" y="705227"/>
                </a:lnTo>
                <a:lnTo>
                  <a:pt x="75491" y="731713"/>
                </a:lnTo>
                <a:lnTo>
                  <a:pt x="123571" y="741425"/>
                </a:lnTo>
                <a:lnTo>
                  <a:pt x="2244725" y="741425"/>
                </a:lnTo>
                <a:lnTo>
                  <a:pt x="2292804" y="731713"/>
                </a:lnTo>
                <a:lnTo>
                  <a:pt x="2332085" y="705227"/>
                </a:lnTo>
                <a:lnTo>
                  <a:pt x="2358578" y="665945"/>
                </a:lnTo>
                <a:lnTo>
                  <a:pt x="2368296" y="617842"/>
                </a:lnTo>
                <a:lnTo>
                  <a:pt x="2368296" y="123570"/>
                </a:lnTo>
                <a:lnTo>
                  <a:pt x="2358578" y="75470"/>
                </a:lnTo>
                <a:lnTo>
                  <a:pt x="2332085" y="36191"/>
                </a:lnTo>
                <a:lnTo>
                  <a:pt x="2292804" y="9710"/>
                </a:lnTo>
                <a:lnTo>
                  <a:pt x="2244725" y="0"/>
                </a:lnTo>
                <a:close/>
              </a:path>
            </a:pathLst>
          </a:custGeom>
          <a:solidFill>
            <a:srgbClr val="155F82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52517" y="6196685"/>
            <a:ext cx="165671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-1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STATE</a:t>
            </a:r>
            <a:r>
              <a:rPr kumimoji="0" sz="1600" b="1" i="0" u="none" strike="noStrike" kern="0" cap="none" spc="-1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600" b="1" i="0" u="none" strike="noStrike" kern="0" cap="none" spc="-1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LEVEL</a:t>
            </a:r>
            <a:r>
              <a:rPr kumimoji="0" sz="1600" b="1" i="0" u="none" strike="noStrike" kern="0" cap="none" spc="-11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600" b="1" i="0" u="none" strike="noStrike" kern="0" cap="none" spc="-1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cs typeface="Tahoma"/>
              </a:rPr>
              <a:t>INFO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410455" y="4652771"/>
            <a:ext cx="7408545" cy="1148080"/>
            <a:chOff x="4410455" y="4652771"/>
            <a:chExt cx="7408545" cy="114808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0455" y="4652771"/>
              <a:ext cx="7408164" cy="10515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453127" y="4687696"/>
              <a:ext cx="7315200" cy="0"/>
            </a:xfrm>
            <a:custGeom>
              <a:avLst/>
              <a:gdLst/>
              <a:ahLst/>
              <a:cxnLst/>
              <a:rect l="l" t="t" r="r" b="b"/>
              <a:pathLst>
                <a:path w="7315200">
                  <a:moveTo>
                    <a:pt x="0" y="0"/>
                  </a:moveTo>
                  <a:lnTo>
                    <a:pt x="7315200" y="0"/>
                  </a:lnTo>
                </a:path>
              </a:pathLst>
            </a:custGeom>
            <a:ln w="25400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9590" y="5713094"/>
              <a:ext cx="7371625" cy="8763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453127" y="5739167"/>
              <a:ext cx="7315200" cy="0"/>
            </a:xfrm>
            <a:custGeom>
              <a:avLst/>
              <a:gdLst/>
              <a:ahLst/>
              <a:cxnLst/>
              <a:rect l="l" t="t" r="r" b="b"/>
              <a:pathLst>
                <a:path w="7315200">
                  <a:moveTo>
                    <a:pt x="0" y="0"/>
                  </a:moveTo>
                  <a:lnTo>
                    <a:pt x="7315200" y="0"/>
                  </a:lnTo>
                </a:path>
              </a:pathLst>
            </a:custGeom>
            <a:ln w="25400">
              <a:solidFill>
                <a:srgbClr val="155F82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873620" y="3568065"/>
            <a:ext cx="5295418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lvl="0" indent="-28702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Super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Sipz</a:t>
            </a:r>
            <a:r>
              <a:rPr kumimoji="0" sz="14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is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top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private</a:t>
            </a:r>
            <a:r>
              <a:rPr kumimoji="0" sz="1400" b="0" i="0" u="none" strike="noStrike" kern="0" cap="none" spc="-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label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driving</a:t>
            </a:r>
            <a:r>
              <a:rPr kumimoji="0" sz="1400" b="0" i="0" u="none" strike="noStrike" kern="0" cap="none" spc="-1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strong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incremental grow</a:t>
            </a:r>
            <a:r>
              <a:rPr kumimoji="0" lang="en-US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th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299085" marR="924560" lvl="0" indent="-2870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Super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Sipz</a:t>
            </a:r>
            <a:r>
              <a:rPr kumimoji="0" sz="14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is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the</a:t>
            </a:r>
            <a:r>
              <a:rPr kumimoji="0" sz="1400" b="0" i="0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#3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500ml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tetra</a:t>
            </a:r>
            <a:r>
              <a:rPr kumimoji="0" sz="1400" b="0" i="0" u="none" strike="noStrike" kern="0" cap="none" spc="-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brand</a:t>
            </a:r>
            <a:r>
              <a:rPr kumimoji="0" sz="1400" b="0" i="0" u="none" strike="noStrike" kern="0" cap="none" spc="-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in</a:t>
            </a:r>
            <a:r>
              <a:rPr kumimoji="0" sz="1400" b="0" i="0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Total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US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Convenience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in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all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time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periods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7E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private</a:t>
            </a:r>
            <a:r>
              <a:rPr kumimoji="0" sz="1400" b="0" i="0" u="none" strike="noStrike" kern="0" cap="none" spc="-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brands</a:t>
            </a:r>
            <a:r>
              <a:rPr kumimoji="0" sz="1400" b="0" i="0" u="none" strike="noStrike" kern="0" cap="none" spc="-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+85%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$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&amp;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+5.5M </a:t>
            </a:r>
            <a:r>
              <a:rPr kumimoji="0" sz="14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over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prior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year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73620" y="4765928"/>
            <a:ext cx="4852035" cy="2092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LINK</a:t>
            </a:r>
            <a:r>
              <a:rPr kumimoji="0" sz="1400" b="0" i="0" u="none" strike="noStrike" kern="0" cap="none" spc="-1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TO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7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Eleven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P6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PLANNER:</a:t>
            </a:r>
            <a:r>
              <a:rPr kumimoji="0" sz="1400" b="0" i="0" u="none" strike="noStrike" kern="0" cap="none" spc="-1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TBD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299085" marR="0" lvl="0" indent="-286385" defTabSz="914400" eaLnBrk="1" fontAlgn="auto" latinLnBrk="0" hangingPunct="1">
              <a:lnSpc>
                <a:spcPts val="167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MT"/>
                <a:cs typeface="Arial MT"/>
              </a:rPr>
              <a:t>National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MT"/>
                <a:cs typeface="Arial MT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 MT"/>
                <a:cs typeface="Arial MT"/>
              </a:rPr>
              <a:t>Launch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MT"/>
              <a:cs typeface="Arial MT"/>
            </a:endParaRPr>
          </a:p>
          <a:p>
            <a:pPr marL="299085" marR="0" lvl="0" indent="-286385" defTabSz="914400" eaLnBrk="1" fontAlgn="auto" latinLnBrk="0" hangingPunct="1">
              <a:lnSpc>
                <a:spcPts val="167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Link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to</a:t>
            </a:r>
            <a:r>
              <a:rPr kumimoji="0" sz="14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program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cs typeface="Trebuchet MS"/>
              </a:rPr>
              <a:t>information: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cs typeface="Trebuchet MS"/>
            </a:endParaRPr>
          </a:p>
          <a:p>
            <a:pPr marL="756285" marR="0" lvl="1" indent="-286385" defTabSz="91440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Char char="•"/>
              <a:tabLst>
                <a:tab pos="756285" algn="l"/>
              </a:tabLst>
              <a:defRPr/>
            </a:pP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Super</a:t>
            </a:r>
            <a:r>
              <a:rPr kumimoji="0" sz="1400" b="0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 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Sipz</a:t>
            </a:r>
            <a:r>
              <a:rPr kumimoji="0" sz="1400" b="0" i="0" u="sng" strike="noStrike" kern="0" cap="none" spc="-5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 </a:t>
            </a:r>
            <a:r>
              <a:rPr kumimoji="0" sz="1400" b="0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Mystery-</a:t>
            </a:r>
            <a:r>
              <a:rPr kumimoji="0" sz="1400" b="0" i="0" u="sng" strike="noStrike" kern="0" cap="none" spc="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Hutch</a:t>
            </a:r>
            <a:r>
              <a:rPr kumimoji="0" sz="1400" b="0" i="0" u="sng" strike="noStrike" kern="0" cap="none" spc="-2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 </a:t>
            </a:r>
            <a:r>
              <a:rPr kumimoji="0" sz="1400" b="0" i="0" u="sng" strike="noStrike" kern="0" cap="none" spc="-10" normalizeH="0" baseline="0" noProof="0" dirty="0">
                <a:ln>
                  <a:noFill/>
                </a:ln>
                <a:solidFill>
                  <a:srgbClr val="467885"/>
                </a:solidFill>
                <a:effectLst/>
                <a:uLnTx/>
                <a:uFill>
                  <a:solidFill>
                    <a:srgbClr val="467885"/>
                  </a:solidFill>
                </a:uFill>
                <a:latin typeface="Arial MT"/>
                <a:cs typeface="Arial MT"/>
              </a:rPr>
              <a:t>Information.pptx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 MT"/>
              <a:cs typeface="Arial MT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1165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Pricing</a:t>
            </a:r>
            <a:r>
              <a:rPr kumimoji="0" sz="1400" b="0" i="0" u="none" strike="noStrike" kern="0" cap="none" spc="-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dictated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by</a:t>
            </a:r>
            <a:r>
              <a:rPr kumimoji="0" sz="1400" b="0" i="0" u="none" strike="noStrike" kern="0" cap="none" spc="-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regional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managers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299085" marR="0" lvl="0" indent="-286385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P6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program</a:t>
            </a:r>
            <a:r>
              <a:rPr kumimoji="0" sz="1400" b="0" i="0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runs</a:t>
            </a:r>
            <a:r>
              <a:rPr kumimoji="0" sz="1400" b="0" i="0" u="none" strike="noStrike" kern="0" cap="none" spc="-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from</a:t>
            </a:r>
            <a:r>
              <a:rPr kumimoji="0" sz="14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10/29/25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-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1/6/26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  <a:p>
            <a:pPr marL="299085" marR="5080" lvl="0" indent="-28702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MT"/>
              <a:buChar char="•"/>
              <a:tabLst>
                <a:tab pos="299085" algn="l"/>
              </a:tabLst>
              <a:defRPr/>
            </a:pPr>
            <a:r>
              <a:rPr kumimoji="0" sz="1400" b="1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Program</a:t>
            </a:r>
            <a:r>
              <a:rPr kumimoji="0" sz="1400" b="1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1" i="0" u="none" strike="noStrike" kern="0" cap="none" spc="-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display</a:t>
            </a:r>
            <a:r>
              <a:rPr kumimoji="0" sz="1400" b="1" i="0" u="none" strike="noStrike" kern="0" cap="none" spc="-9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1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location</a:t>
            </a: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:</a:t>
            </a:r>
            <a:r>
              <a:rPr kumimoji="0" sz="1400" b="0" i="0" u="none" strike="noStrike" kern="0" cap="none" spc="-1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Primary</a:t>
            </a:r>
            <a:r>
              <a:rPr kumimoji="0" sz="1400" b="0" i="0" u="none" strike="noStrike" kern="0" cap="none" spc="-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location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is</a:t>
            </a:r>
            <a:r>
              <a:rPr kumimoji="0" sz="14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the</a:t>
            </a:r>
            <a:r>
              <a:rPr kumimoji="0" sz="1400" b="0" i="0" u="none" strike="noStrike" kern="0" cap="none" spc="-1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Beer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Cave,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if</a:t>
            </a:r>
            <a:r>
              <a:rPr kumimoji="0" sz="14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store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does</a:t>
            </a:r>
            <a:r>
              <a:rPr kumimoji="0" sz="1400" b="0" i="0" u="none" strike="noStrike" kern="0" cap="none" spc="-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not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have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beer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cave,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place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hutch</a:t>
            </a:r>
            <a:r>
              <a:rPr kumimoji="0" sz="1400" b="0" i="0" u="none" strike="noStrike" kern="0" cap="none" spc="-15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adjacent</a:t>
            </a:r>
            <a:r>
              <a:rPr kumimoji="0" sz="1400" b="0" i="0" u="none" strike="noStrike" kern="0" cap="none" spc="-1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to</a:t>
            </a:r>
            <a:r>
              <a:rPr kumimoji="0" sz="1400" b="0" i="0" u="none" strike="noStrike" kern="0" cap="none" spc="5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the</a:t>
            </a:r>
            <a:r>
              <a:rPr kumimoji="0" sz="1400" b="0" i="0" u="none" strike="noStrike" kern="0" cap="none" spc="-14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ambient</a:t>
            </a:r>
            <a:r>
              <a:rPr kumimoji="0" sz="14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wine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section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or</a:t>
            </a:r>
            <a:r>
              <a:rPr kumimoji="0" sz="1400" b="0" i="0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incremental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wine</a:t>
            </a:r>
            <a:r>
              <a:rPr kumimoji="0" sz="14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cs typeface="Tahoma"/>
              </a:rPr>
              <a:t>displays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91143" y="252844"/>
            <a:ext cx="3677157" cy="52782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0613" y="4979296"/>
            <a:ext cx="499008" cy="1839976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57400" y="5067300"/>
            <a:ext cx="1990725" cy="52387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357501" y="5700712"/>
            <a:ext cx="1200150" cy="942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24A2407-1ECA-E116-F9A5-9F8612A5BF9D}"/>
              </a:ext>
            </a:extLst>
          </p:cNvPr>
          <p:cNvSpPr/>
          <p:nvPr/>
        </p:nvSpPr>
        <p:spPr>
          <a:xfrm>
            <a:off x="-9427" y="0"/>
            <a:ext cx="12188857" cy="685800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E83517-796E-94E3-9A08-E38E3633E807}"/>
              </a:ext>
            </a:extLst>
          </p:cNvPr>
          <p:cNvSpPr/>
          <p:nvPr/>
        </p:nvSpPr>
        <p:spPr>
          <a:xfrm>
            <a:off x="-21995" y="0"/>
            <a:ext cx="12213995" cy="673677"/>
          </a:xfrm>
          <a:prstGeom prst="rect">
            <a:avLst/>
          </a:prstGeom>
          <a:solidFill>
            <a:srgbClr val="19AB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TF Justina HUM Black" pitchFamily="2" charset="77"/>
              <a:ea typeface="+mn-ea"/>
              <a:cs typeface="+mn-cs"/>
            </a:endParaRPr>
          </a:p>
        </p:txBody>
      </p:sp>
      <p:pic>
        <p:nvPicPr>
          <p:cNvPr id="26" name="Picture 25" descr="A can of strawberry splash&#10;&#10;Description automatically generated">
            <a:extLst>
              <a:ext uri="{FF2B5EF4-FFF2-40B4-BE49-F238E27FC236}">
                <a16:creationId xmlns:a16="http://schemas.microsoft.com/office/drawing/2014/main" id="{992A36C4-6714-DF4E-CFF9-C08F35A45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004" y="733592"/>
            <a:ext cx="2546290" cy="523036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1B0B153-DA33-C4D0-CA8C-8B7A7205E604}"/>
              </a:ext>
            </a:extLst>
          </p:cNvPr>
          <p:cNvGrpSpPr/>
          <p:nvPr/>
        </p:nvGrpSpPr>
        <p:grpSpPr>
          <a:xfrm rot="5400000">
            <a:off x="5948654" y="-5296972"/>
            <a:ext cx="272699" cy="12213998"/>
            <a:chOff x="2824719" y="-7684"/>
            <a:chExt cx="265023" cy="6865684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4264C96-3EBE-D02A-AC47-CE9627271928}"/>
                </a:ext>
              </a:extLst>
            </p:cNvPr>
            <p:cNvCxnSpPr>
              <a:cxnSpLocks/>
            </p:cNvCxnSpPr>
            <p:nvPr/>
          </p:nvCxnSpPr>
          <p:spPr>
            <a:xfrm>
              <a:off x="2958656" y="-7683"/>
              <a:ext cx="0" cy="6865683"/>
            </a:xfrm>
            <a:prstGeom prst="line">
              <a:avLst/>
            </a:prstGeom>
            <a:ln w="101600">
              <a:solidFill>
                <a:srgbClr val="1273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EF7FB80-C128-4DC7-9DEC-8937FCF5816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-599430" y="3416465"/>
              <a:ext cx="6865684" cy="17385"/>
            </a:xfrm>
            <a:prstGeom prst="line">
              <a:avLst/>
            </a:prstGeom>
            <a:ln w="73025">
              <a:solidFill>
                <a:srgbClr val="FF6C0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97A9B4E-0CC9-0CC3-E9E0-902949C2EE9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-342459" y="3424517"/>
              <a:ext cx="6864401" cy="0"/>
            </a:xfrm>
            <a:prstGeom prst="line">
              <a:avLst/>
            </a:prstGeom>
            <a:ln w="73025">
              <a:solidFill>
                <a:srgbClr val="EC0D2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Picture 33" descr="A can of soda with a green and yellow design&#10;&#10;Description automatically generated">
            <a:extLst>
              <a:ext uri="{FF2B5EF4-FFF2-40B4-BE49-F238E27FC236}">
                <a16:creationId xmlns:a16="http://schemas.microsoft.com/office/drawing/2014/main" id="{4931803F-F6DB-E793-C5BF-1C4AAF6373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932" y="721013"/>
            <a:ext cx="2546290" cy="5230362"/>
          </a:xfrm>
          <a:prstGeom prst="rect">
            <a:avLst/>
          </a:prstGeom>
        </p:spPr>
      </p:pic>
      <p:pic>
        <p:nvPicPr>
          <p:cNvPr id="36" name="Picture 35" descr="A blue and white beverage can&#10;&#10;Description automatically generated">
            <a:extLst>
              <a:ext uri="{FF2B5EF4-FFF2-40B4-BE49-F238E27FC236}">
                <a16:creationId xmlns:a16="http://schemas.microsoft.com/office/drawing/2014/main" id="{EBCD9E8D-6EBE-27A5-BEAC-218C240372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064" y="719504"/>
            <a:ext cx="2546290" cy="5230362"/>
          </a:xfrm>
          <a:prstGeom prst="rect">
            <a:avLst/>
          </a:prstGeom>
        </p:spPr>
      </p:pic>
      <p:pic>
        <p:nvPicPr>
          <p:cNvPr id="38" name="Picture 37" descr="A yellow and purple can with white text&#10;&#10;Description automatically generated">
            <a:extLst>
              <a:ext uri="{FF2B5EF4-FFF2-40B4-BE49-F238E27FC236}">
                <a16:creationId xmlns:a16="http://schemas.microsoft.com/office/drawing/2014/main" id="{29EE9106-D4A4-6F33-FA2A-2B8ACF67D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8826" y="700973"/>
            <a:ext cx="2546290" cy="5230362"/>
          </a:xfrm>
          <a:prstGeom prst="rect">
            <a:avLst/>
          </a:prstGeom>
        </p:spPr>
      </p:pic>
      <p:pic>
        <p:nvPicPr>
          <p:cNvPr id="39" name="Picture 38" descr="A white text with a yellow circle&#10;&#10;Description automatically generated">
            <a:extLst>
              <a:ext uri="{FF2B5EF4-FFF2-40B4-BE49-F238E27FC236}">
                <a16:creationId xmlns:a16="http://schemas.microsoft.com/office/drawing/2014/main" id="{D7BDE0FD-8DDC-2142-9CFE-77B2DB6835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80684">
            <a:off x="57130" y="51560"/>
            <a:ext cx="803836" cy="60777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138B7B4-5A48-78CF-9C20-A70F5D6841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0724" y="5568443"/>
            <a:ext cx="1498600" cy="1041400"/>
          </a:xfrm>
          <a:prstGeom prst="rect">
            <a:avLst/>
          </a:prstGeom>
        </p:spPr>
      </p:pic>
      <p:pic>
        <p:nvPicPr>
          <p:cNvPr id="43" name="Picture 42" descr="A bar code with numbers&#10;&#10;Description automatically generated">
            <a:extLst>
              <a:ext uri="{FF2B5EF4-FFF2-40B4-BE49-F238E27FC236}">
                <a16:creationId xmlns:a16="http://schemas.microsoft.com/office/drawing/2014/main" id="{3F1F9788-6A07-BA27-0DE1-C670FD224C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4962" y="5581215"/>
            <a:ext cx="1498600" cy="1041400"/>
          </a:xfrm>
          <a:prstGeom prst="rect">
            <a:avLst/>
          </a:prstGeom>
        </p:spPr>
      </p:pic>
      <p:pic>
        <p:nvPicPr>
          <p:cNvPr id="45" name="Picture 44" descr="A bar code with numbers&#10;&#10;Description automatically generated">
            <a:extLst>
              <a:ext uri="{FF2B5EF4-FFF2-40B4-BE49-F238E27FC236}">
                <a16:creationId xmlns:a16="http://schemas.microsoft.com/office/drawing/2014/main" id="{80F54357-E143-7D17-02A7-1D0DF9D83E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09976" y="5560668"/>
            <a:ext cx="1498600" cy="1041400"/>
          </a:xfrm>
          <a:prstGeom prst="rect">
            <a:avLst/>
          </a:prstGeom>
        </p:spPr>
      </p:pic>
      <p:pic>
        <p:nvPicPr>
          <p:cNvPr id="47" name="Picture 46" descr="A bar code with numbers&#10;&#10;Description automatically generated">
            <a:extLst>
              <a:ext uri="{FF2B5EF4-FFF2-40B4-BE49-F238E27FC236}">
                <a16:creationId xmlns:a16="http://schemas.microsoft.com/office/drawing/2014/main" id="{A6448759-E23E-4B5A-1AA3-147F1FB01B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02671" y="5523756"/>
            <a:ext cx="1498600" cy="104140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87ABF0F-4959-C9A7-A51B-9C8ED99F1709}"/>
              </a:ext>
            </a:extLst>
          </p:cNvPr>
          <p:cNvGraphicFramePr>
            <a:graphicFrameLocks noGrp="1"/>
          </p:cNvGraphicFramePr>
          <p:nvPr/>
        </p:nvGraphicFramePr>
        <p:xfrm>
          <a:off x="124701" y="5134102"/>
          <a:ext cx="3262082" cy="1674495"/>
        </p:xfrm>
        <a:graphic>
          <a:graphicData uri="http://schemas.openxmlformats.org/drawingml/2006/table">
            <a:tbl>
              <a:tblPr/>
              <a:tblGrid>
                <a:gridCol w="1368581">
                  <a:extLst>
                    <a:ext uri="{9D8B030D-6E8A-4147-A177-3AD203B41FA5}">
                      <a16:colId xmlns:a16="http://schemas.microsoft.com/office/drawing/2014/main" val="760605496"/>
                    </a:ext>
                  </a:extLst>
                </a:gridCol>
                <a:gridCol w="568050">
                  <a:extLst>
                    <a:ext uri="{9D8B030D-6E8A-4147-A177-3AD203B41FA5}">
                      <a16:colId xmlns:a16="http://schemas.microsoft.com/office/drawing/2014/main" val="2344370867"/>
                    </a:ext>
                  </a:extLst>
                </a:gridCol>
                <a:gridCol w="568050">
                  <a:extLst>
                    <a:ext uri="{9D8B030D-6E8A-4147-A177-3AD203B41FA5}">
                      <a16:colId xmlns:a16="http://schemas.microsoft.com/office/drawing/2014/main" val="1541584985"/>
                    </a:ext>
                  </a:extLst>
                </a:gridCol>
                <a:gridCol w="757401">
                  <a:extLst>
                    <a:ext uri="{9D8B030D-6E8A-4147-A177-3AD203B41FA5}">
                      <a16:colId xmlns:a16="http://schemas.microsoft.com/office/drawing/2014/main" val="3725188983"/>
                    </a:ext>
                  </a:extLst>
                </a:gridCol>
              </a:tblGrid>
              <a:tr h="8017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5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Item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D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5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SLIN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D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5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PDI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D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5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SPDWY ID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D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032420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Strawberry Splash 16.9oz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105774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136536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1159297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485516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Pina Colada 16.9oz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105775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136538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1159296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998818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Blue Blast 16.9oz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105776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136537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1159295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229683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Tropical Punch 16.9oz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105778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136539</a:t>
                      </a:r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inherit"/>
                        </a:rPr>
                        <a:t>1159298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693869"/>
                  </a:ext>
                </a:extLst>
              </a:tr>
              <a:tr h="295275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Mystery Flavor 16.9oz</a:t>
                      </a: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en-US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en-US" sz="11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inherit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952988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5DA4424-DA0D-ACA5-6479-024D2DBBAF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6580" y="-314191"/>
            <a:ext cx="2426418" cy="5328366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7A1F557F-128F-8E80-D268-8D0416A6FAFF}"/>
              </a:ext>
            </a:extLst>
          </p:cNvPr>
          <p:cNvSpPr txBox="1">
            <a:spLocks/>
          </p:cNvSpPr>
          <p:nvPr/>
        </p:nvSpPr>
        <p:spPr>
          <a:xfrm>
            <a:off x="2197338" y="90712"/>
            <a:ext cx="7162829" cy="443070"/>
          </a:xfrm>
          <a:prstGeom prst="rect">
            <a:avLst/>
          </a:prstGeom>
        </p:spPr>
        <p:txBody>
          <a:bodyPr vert="horz" wrap="square" lIns="0" tIns="12065" rIns="0" bIns="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500 ML | 12% ABV WINE BASED TETRAS</a:t>
            </a:r>
          </a:p>
        </p:txBody>
      </p:sp>
      <p:pic>
        <p:nvPicPr>
          <p:cNvPr id="7" name="object 6">
            <a:extLst>
              <a:ext uri="{FF2B5EF4-FFF2-40B4-BE49-F238E27FC236}">
                <a16:creationId xmlns:a16="http://schemas.microsoft.com/office/drawing/2014/main" id="{003AB3AE-E59D-AF02-84E1-0EECBAAE0CBE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392031" y="39857"/>
            <a:ext cx="413600" cy="549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9B4D05-B99F-D24E-D18E-AC168A737C9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37495" y="21569"/>
            <a:ext cx="2328874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23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200</a:t>
            </a:r>
            <a:r>
              <a:rPr spc="-55" dirty="0"/>
              <a:t> </a:t>
            </a:r>
            <a:r>
              <a:rPr dirty="0"/>
              <a:t>ML</a:t>
            </a:r>
            <a:r>
              <a:rPr spc="-35" dirty="0"/>
              <a:t> </a:t>
            </a:r>
            <a:r>
              <a:rPr dirty="0"/>
              <a:t>|</a:t>
            </a:r>
            <a:r>
              <a:rPr spc="-45" dirty="0"/>
              <a:t> </a:t>
            </a:r>
            <a:r>
              <a:rPr dirty="0"/>
              <a:t>16%</a:t>
            </a:r>
            <a:r>
              <a:rPr spc="-50" dirty="0"/>
              <a:t> </a:t>
            </a:r>
            <a:r>
              <a:rPr dirty="0"/>
              <a:t>ABV</a:t>
            </a:r>
            <a:r>
              <a:rPr spc="-50" dirty="0"/>
              <a:t> </a:t>
            </a:r>
            <a:r>
              <a:rPr dirty="0"/>
              <a:t>WINE</a:t>
            </a:r>
            <a:r>
              <a:rPr spc="-50" dirty="0"/>
              <a:t> </a:t>
            </a:r>
            <a:r>
              <a:rPr dirty="0"/>
              <a:t>BASED</a:t>
            </a:r>
            <a:r>
              <a:rPr spc="-30" dirty="0"/>
              <a:t> </a:t>
            </a:r>
            <a:r>
              <a:rPr spc="-20" dirty="0"/>
              <a:t>CUPS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7" y="2220467"/>
            <a:ext cx="4396740" cy="376123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474" y="2244369"/>
            <a:ext cx="4301998" cy="3667252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35712" y="2239581"/>
          <a:ext cx="4301488" cy="36639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9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7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74930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Item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L w="9525">
                      <a:solidFill>
                        <a:srgbClr val="B8C3B8"/>
                      </a:solidFill>
                      <a:prstDash val="solid"/>
                    </a:lnL>
                    <a:lnT w="9525">
                      <a:solidFill>
                        <a:srgbClr val="B8C3B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953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5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SLIN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T w="9525">
                      <a:solidFill>
                        <a:srgbClr val="B8C3B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PDI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T w="9525">
                      <a:solidFill>
                        <a:srgbClr val="B8C3B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9525" algn="ctr"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SPDWY</a:t>
                      </a:r>
                      <a:r>
                        <a:rPr sz="1050" b="1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05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ID</a:t>
                      </a:r>
                      <a:endParaRPr sz="1050">
                        <a:latin typeface="Arial"/>
                        <a:cs typeface="Arial"/>
                      </a:endParaRPr>
                    </a:p>
                  </a:txBody>
                  <a:tcPr marL="0" marR="0" marT="72390" marB="0">
                    <a:lnR w="9525">
                      <a:solidFill>
                        <a:srgbClr val="B8C3B8"/>
                      </a:solidFill>
                      <a:prstDash val="solid"/>
                    </a:lnR>
                    <a:lnT w="9525">
                      <a:solidFill>
                        <a:srgbClr val="B8C3B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3390">
                <a:tc>
                  <a:txBody>
                    <a:bodyPr/>
                    <a:lstStyle/>
                    <a:p>
                      <a:pPr marL="74930" algn="ctr">
                        <a:lnSpc>
                          <a:spcPct val="100000"/>
                        </a:lnSpc>
                        <a:spcBef>
                          <a:spcPts val="990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Strawberry</a:t>
                      </a:r>
                      <a:r>
                        <a:rPr sz="10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Margarita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25730" marB="0">
                    <a:lnL w="9525">
                      <a:solidFill>
                        <a:srgbClr val="B8C3B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109280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1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128948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11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1158005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18110" marB="0">
                    <a:lnR w="9525">
                      <a:solidFill>
                        <a:srgbClr val="B8C3B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556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Lime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Margarita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15240" marB="0">
                    <a:lnL w="9525">
                      <a:solidFill>
                        <a:srgbClr val="B8C3B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109281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36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128946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367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1158009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53670" marB="0">
                    <a:lnR w="9525">
                      <a:solidFill>
                        <a:srgbClr val="B8C3B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7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4930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Chocolate</a:t>
                      </a:r>
                      <a:r>
                        <a:rPr sz="10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Martini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9525">
                      <a:solidFill>
                        <a:srgbClr val="B8C3B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109282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128945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1158011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R w="9525">
                      <a:solidFill>
                        <a:srgbClr val="B8C3B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7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</a:pPr>
                      <a:r>
                        <a:rPr sz="1000" dirty="0">
                          <a:latin typeface="Arial MT"/>
                          <a:cs typeface="Arial MT"/>
                        </a:rPr>
                        <a:t>Piña</a:t>
                      </a:r>
                      <a:r>
                        <a:rPr sz="10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00" spc="-10" dirty="0">
                          <a:latin typeface="Arial MT"/>
                          <a:cs typeface="Arial MT"/>
                        </a:rPr>
                        <a:t>Colada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9525">
                      <a:solidFill>
                        <a:srgbClr val="B8C3B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109283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128947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1158010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R w="9525">
                      <a:solidFill>
                        <a:srgbClr val="B8C3B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7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6200" algn="ctr">
                        <a:lnSpc>
                          <a:spcPct val="100000"/>
                        </a:lnSpc>
                      </a:pPr>
                      <a:r>
                        <a:rPr sz="1000" spc="-10" dirty="0">
                          <a:latin typeface="Arial MT"/>
                          <a:cs typeface="Arial MT"/>
                        </a:rPr>
                        <a:t>Diamond</a:t>
                      </a:r>
                      <a:endParaRPr sz="1000">
                        <a:latin typeface="Arial MT"/>
                        <a:cs typeface="Arial MT"/>
                      </a:endParaRPr>
                    </a:p>
                  </a:txBody>
                  <a:tcPr marL="0" marR="0" marT="7620" marB="0">
                    <a:lnL w="9525">
                      <a:solidFill>
                        <a:srgbClr val="B8C3B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601664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B8C3B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709">
                <a:tc>
                  <a:txBody>
                    <a:bodyPr/>
                    <a:lstStyle/>
                    <a:p>
                      <a:pPr marL="7493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Merica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L w="9525">
                      <a:solidFill>
                        <a:srgbClr val="B8C3B8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106554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137720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/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1159941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6050" marB="0">
                    <a:lnR w="9525">
                      <a:solidFill>
                        <a:srgbClr val="B8C3B8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265"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dirty="0">
                          <a:latin typeface="Arial MT"/>
                          <a:cs typeface="Arial MT"/>
                        </a:rPr>
                        <a:t>Purple</a:t>
                      </a:r>
                      <a:r>
                        <a:rPr sz="110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100" spc="-10" dirty="0">
                          <a:latin typeface="Arial MT"/>
                          <a:cs typeface="Arial MT"/>
                        </a:rPr>
                        <a:t>Punch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L w="9525">
                      <a:solidFill>
                        <a:srgbClr val="B8C3B8"/>
                      </a:solidFill>
                      <a:prstDash val="solid"/>
                    </a:lnL>
                    <a:lnB w="9525">
                      <a:solidFill>
                        <a:srgbClr val="B8C3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109290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B w="9525">
                      <a:solidFill>
                        <a:srgbClr val="B8C3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135842</a:t>
                      </a:r>
                      <a:endParaRPr sz="110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B w="9525">
                      <a:solidFill>
                        <a:srgbClr val="B8C3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255" algn="ctr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100" spc="-10" dirty="0">
                          <a:latin typeface="Arial MT"/>
                          <a:cs typeface="Arial MT"/>
                        </a:rPr>
                        <a:t>1160864</a:t>
                      </a:r>
                      <a:endParaRPr sz="1100" dirty="0">
                        <a:latin typeface="Arial MT"/>
                        <a:cs typeface="Arial MT"/>
                      </a:endParaRPr>
                    </a:p>
                  </a:txBody>
                  <a:tcPr marL="0" marR="0" marT="145415" marB="0">
                    <a:lnR w="9525">
                      <a:solidFill>
                        <a:srgbClr val="B8C3B8"/>
                      </a:solidFill>
                      <a:prstDash val="solid"/>
                    </a:lnR>
                    <a:lnB w="9525">
                      <a:solidFill>
                        <a:srgbClr val="B8C3B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14281" y="31610"/>
            <a:ext cx="413600" cy="54903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21056"/>
            <a:ext cx="12192000" cy="6685280"/>
            <a:chOff x="0" y="21056"/>
            <a:chExt cx="12192000" cy="668528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87693" y="855726"/>
              <a:ext cx="2404491" cy="24044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6123" y="844676"/>
              <a:ext cx="2358898" cy="24138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962906" y="3767340"/>
              <a:ext cx="2449576" cy="241387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86776" y="819912"/>
              <a:ext cx="2461005" cy="24610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39403" y="3732873"/>
              <a:ext cx="2404491" cy="24138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779388" y="6099187"/>
              <a:ext cx="872896" cy="6065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83954" y="3160776"/>
              <a:ext cx="872896" cy="6065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925182" y="3174365"/>
              <a:ext cx="872896" cy="60655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22468" y="3160776"/>
              <a:ext cx="872896" cy="60655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16973" y="6099187"/>
              <a:ext cx="872896" cy="60655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21194" y="3747262"/>
              <a:ext cx="2404491" cy="24044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798180" y="6084468"/>
              <a:ext cx="872896" cy="60655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1139393"/>
              <a:ext cx="4846319" cy="11631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21723" y="31635"/>
              <a:ext cx="1579626" cy="55815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426952" y="21056"/>
              <a:ext cx="626833" cy="5975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88627" y="604774"/>
              <a:ext cx="2603372" cy="28832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627614" y="3218992"/>
              <a:ext cx="872896" cy="571195"/>
            </a:xfrm>
            <a:prstGeom prst="rect">
              <a:avLst/>
            </a:prstGeom>
          </p:spPr>
        </p:pic>
      </p:grpSp>
      <p:pic>
        <p:nvPicPr>
          <p:cNvPr id="26" name="Picture 25" descr="A green and white logo&#10;&#10;AI-generated content may be incorrect.">
            <a:extLst>
              <a:ext uri="{FF2B5EF4-FFF2-40B4-BE49-F238E27FC236}">
                <a16:creationId xmlns:a16="http://schemas.microsoft.com/office/drawing/2014/main" id="{9C4677E7-58B6-3667-7A48-66F958ADF6D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35712" y="-18288"/>
            <a:ext cx="800139" cy="66665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DD61-5C30-F9A4-F815-CF9321119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0B5743-645D-7CF4-C38D-AF98D01D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87" b="6587"/>
          <a:stretch/>
        </p:blipFill>
        <p:spPr>
          <a:xfrm>
            <a:off x="0" y="3504"/>
            <a:ext cx="12192000" cy="685449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AD7F4CF-9D14-7F8F-E707-86E399AE98F9}"/>
              </a:ext>
            </a:extLst>
          </p:cNvPr>
          <p:cNvSpPr/>
          <p:nvPr/>
        </p:nvSpPr>
        <p:spPr>
          <a:xfrm>
            <a:off x="194310" y="246888"/>
            <a:ext cx="8835390" cy="1090422"/>
          </a:xfrm>
          <a:prstGeom prst="roundRect">
            <a:avLst/>
          </a:prstGeom>
          <a:noFill/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6468E6-C117-4F62-4B15-0FE5231045B7}"/>
              </a:ext>
            </a:extLst>
          </p:cNvPr>
          <p:cNvSpPr txBox="1"/>
          <p:nvPr/>
        </p:nvSpPr>
        <p:spPr>
          <a:xfrm>
            <a:off x="194310" y="205388"/>
            <a:ext cx="8835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Big Sipz Cups Distribution Drive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“Operation Rising Tide Lifts All Boats” 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$8,000 Break the Bank GM &amp; BULK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13C20D-BF63-E6AB-4F7E-715FB36FB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904" y="3429000"/>
            <a:ext cx="3548743" cy="3548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3349AB-0C34-3007-E77E-1276DD999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4043">
            <a:off x="8907891" y="-188503"/>
            <a:ext cx="3956770" cy="395677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A7D498-3707-548D-DBF4-F2236526D43D}"/>
              </a:ext>
            </a:extLst>
          </p:cNvPr>
          <p:cNvSpPr/>
          <p:nvPr/>
        </p:nvSpPr>
        <p:spPr>
          <a:xfrm>
            <a:off x="194310" y="1589313"/>
            <a:ext cx="9302230" cy="4844143"/>
          </a:xfrm>
          <a:prstGeom prst="roundRect">
            <a:avLst/>
          </a:prstGeom>
          <a:solidFill>
            <a:srgbClr val="B3D3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272271-78E1-3E54-37BE-DCC80CAB4906}"/>
              </a:ext>
            </a:extLst>
          </p:cNvPr>
          <p:cNvSpPr txBox="1"/>
          <p:nvPr/>
        </p:nvSpPr>
        <p:spPr>
          <a:xfrm>
            <a:off x="456869" y="1702326"/>
            <a:ext cx="9121967" cy="66325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Who: Ohio Beverage Distributing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What: Increase Big Sipz Cups Overall PODs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All Cup SKUs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Where: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layfair Display"/>
                <a:ea typeface="+mn-ea"/>
                <a:cs typeface="+mn-cs"/>
              </a:rPr>
              <a:t>GENERAL MARKET-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7 Eleven and Independent Off Premise Accounts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Timing: January-February 2026 For Distribution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	January for 7-11 hutch portion with qualifier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Sales Reps. Payout: Earn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$10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for each ‘NET NEW’ Big Sipz Cup POD by Route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Additional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$15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for each 7 Eleven Hutch display pic w/ both Super Sipz &amp; Big Sipz Cups</a:t>
            </a:r>
          </a:p>
          <a:p>
            <a:pPr marL="1657350" marR="0" lvl="3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2114550" lvl="4" indent="-285750">
              <a:buFont typeface="Wingdings" panose="05000000000000000000" pitchFamily="2" charset="2"/>
              <a:buChar char="Ø"/>
              <a:defRPr/>
            </a:pPr>
            <a:r>
              <a:rPr lang="en-US" sz="1100" dirty="0">
                <a:solidFill>
                  <a:srgbClr val="000000"/>
                </a:solidFill>
                <a:latin typeface="Playfair Display"/>
              </a:rPr>
              <a:t>Qualifier: Account must purchase 5 Super Sipz SKUs + 5 Big Sipz Cups SKUs(</a:t>
            </a:r>
            <a:r>
              <a:rPr lang="en-US" sz="1100" b="1" dirty="0">
                <a:solidFill>
                  <a:srgbClr val="000000"/>
                </a:solidFill>
                <a:latin typeface="Playfair Display"/>
              </a:rPr>
              <a:t>including Diamond</a:t>
            </a:r>
            <a:r>
              <a:rPr lang="en-US" sz="1100" dirty="0">
                <a:solidFill>
                  <a:srgbClr val="000000"/>
                </a:solidFill>
                <a:latin typeface="Playfair Display"/>
              </a:rPr>
              <a:t>)</a:t>
            </a:r>
          </a:p>
          <a:p>
            <a:pPr marL="2114550" lvl="4" indent="-285750">
              <a:buFont typeface="Wingdings" panose="05000000000000000000" pitchFamily="2" charset="2"/>
              <a:buChar char="Ø"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7 Eleven KAM earn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$10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  for each Hutch </a:t>
            </a:r>
            <a:r>
              <a:rPr lang="en-US" sz="1100" dirty="0">
                <a:solidFill>
                  <a:srgbClr val="000000"/>
                </a:solidFill>
                <a:latin typeface="Playfair Display"/>
              </a:rPr>
              <a:t>dis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play picture submitted w/ all SKUs</a:t>
            </a:r>
          </a:p>
          <a:p>
            <a:pPr marL="2571750" marR="0" lvl="5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layfair Display"/>
                <a:ea typeface="+mn-ea"/>
                <a:cs typeface="+mn-cs"/>
              </a:rPr>
              <a:t>Hutch Pictures required: Turned into SM/BM no later than 2/2/26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21145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21145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The base line is 90 days back from 11/30/25</a:t>
            </a:r>
          </a:p>
          <a:p>
            <a:pPr marL="21145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50/50 co-op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34861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614ED3D7-9D12-05A2-1E04-4715977D29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CE6A65D-78ED-75C1-EDA6-A373CF481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191" y="1691712"/>
            <a:ext cx="1191665" cy="12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8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5545-1404-2F0F-EA26-EF369F13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B9A01B-166A-4598-42E2-FB68E34BD2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87" b="6587"/>
          <a:stretch/>
        </p:blipFill>
        <p:spPr>
          <a:xfrm>
            <a:off x="0" y="3504"/>
            <a:ext cx="12192000" cy="6854496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1BC53B5-0B72-679C-BFA7-5E57A92E032B}"/>
              </a:ext>
            </a:extLst>
          </p:cNvPr>
          <p:cNvSpPr/>
          <p:nvPr/>
        </p:nvSpPr>
        <p:spPr>
          <a:xfrm>
            <a:off x="194310" y="246888"/>
            <a:ext cx="8835390" cy="1090422"/>
          </a:xfrm>
          <a:prstGeom prst="roundRect">
            <a:avLst/>
          </a:prstGeom>
          <a:noFill/>
          <a:ln w="50800"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707938-02F4-3633-FCCA-2DE23650640C}"/>
              </a:ext>
            </a:extLst>
          </p:cNvPr>
          <p:cNvSpPr txBox="1"/>
          <p:nvPr/>
        </p:nvSpPr>
        <p:spPr>
          <a:xfrm>
            <a:off x="194310" y="213237"/>
            <a:ext cx="88353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Big Sipz Cups Distribution Drive </a:t>
            </a:r>
          </a:p>
          <a:p>
            <a:pPr lvl="0"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rPr>
              <a:t>“Operation Rising Tide Lifts All Boats” </a:t>
            </a:r>
            <a:r>
              <a:rPr lang="en-US" sz="2400" b="1" i="1" dirty="0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$8,000 Break the Bank GM &amp; BULK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BF613C-BF2E-7780-6227-6AECEE31F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904" y="3429000"/>
            <a:ext cx="3548743" cy="35487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0BD505-C044-ABF0-87C6-B7CCF64B77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224043">
            <a:off x="8907891" y="-188503"/>
            <a:ext cx="3956770" cy="395677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680FD3D-DA56-6494-95CB-968615492638}"/>
              </a:ext>
            </a:extLst>
          </p:cNvPr>
          <p:cNvSpPr/>
          <p:nvPr/>
        </p:nvSpPr>
        <p:spPr>
          <a:xfrm>
            <a:off x="194310" y="1589313"/>
            <a:ext cx="9302230" cy="4844143"/>
          </a:xfrm>
          <a:prstGeom prst="roundRect">
            <a:avLst/>
          </a:prstGeom>
          <a:solidFill>
            <a:srgbClr val="B3D3D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E13049-C5CA-E14D-C488-032C0B362C13}"/>
              </a:ext>
            </a:extLst>
          </p:cNvPr>
          <p:cNvSpPr txBox="1"/>
          <p:nvPr/>
        </p:nvSpPr>
        <p:spPr>
          <a:xfrm>
            <a:off x="374573" y="1724777"/>
            <a:ext cx="9121967" cy="51398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Who: Ohio Beverage Distributing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What: Increase Big Sipz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Cups &amp; Jugz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Overall PODs – All </a:t>
            </a:r>
            <a:r>
              <a:rPr lang="en-US" sz="1600" dirty="0">
                <a:solidFill>
                  <a:srgbClr val="000000"/>
                </a:solidFill>
                <a:latin typeface="Playfair Display"/>
              </a:rPr>
              <a:t>skus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Where: </a:t>
            </a:r>
            <a:r>
              <a:rPr lang="en-US" sz="1600" b="1" dirty="0">
                <a:solidFill>
                  <a:srgbClr val="000000"/>
                </a:solidFill>
                <a:highlight>
                  <a:srgbClr val="FFFF00"/>
                </a:highlight>
                <a:latin typeface="Playfair Display"/>
              </a:rPr>
              <a:t>BULK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Playfair Display"/>
                <a:ea typeface="+mn-ea"/>
                <a:cs typeface="+mn-cs"/>
              </a:rPr>
              <a:t> Team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Timing</a:t>
            </a:r>
            <a:r>
              <a:rPr lang="en-US" sz="1600" dirty="0">
                <a:solidFill>
                  <a:srgbClr val="000000"/>
                </a:solidFill>
                <a:latin typeface="Playfair Display"/>
              </a:rPr>
              <a:t>: December – March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2026 	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Sales Reps. Payout: Earn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$10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for each ‘NET NEW’ Big Sipz Cup &amp; Jug Placement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R="0" lvl="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21145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The base line is 90 days back from 11/30/25</a:t>
            </a:r>
          </a:p>
          <a:p>
            <a:pPr marL="2114550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layfair Display"/>
                <a:ea typeface="+mn-ea"/>
                <a:cs typeface="+mn-cs"/>
              </a:rPr>
              <a:t>50/50 co-op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3486150" marR="0" lvl="7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Playfair Display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layfair Display" panose="020F05020202040302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3BBCE1F-A3CE-3EF2-A279-5A4C4CB232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78013E-B774-665F-B0CE-3C60ADAE3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1601" y="1671656"/>
            <a:ext cx="1191665" cy="12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04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3829</TotalTime>
  <Words>523</Words>
  <Application>Microsoft Office PowerPoint</Application>
  <PresentationFormat>Widescreen</PresentationFormat>
  <Paragraphs>138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20" baseType="lpstr">
      <vt:lpstr>Aptos</vt:lpstr>
      <vt:lpstr>Aptos Display</vt:lpstr>
      <vt:lpstr>Arial</vt:lpstr>
      <vt:lpstr>Arial MT</vt:lpstr>
      <vt:lpstr>Calibri</vt:lpstr>
      <vt:lpstr>inherit</vt:lpstr>
      <vt:lpstr>Playfair Display</vt:lpstr>
      <vt:lpstr>Source Sans Pro</vt:lpstr>
      <vt:lpstr>Tahoma</vt:lpstr>
      <vt:lpstr>Times New Roman</vt:lpstr>
      <vt:lpstr>Trebuchet MS</vt:lpstr>
      <vt:lpstr>VTF Justina HUM Black</vt:lpstr>
      <vt:lpstr>Wingdings</vt:lpstr>
      <vt:lpstr>Office Theme</vt:lpstr>
      <vt:lpstr>PowerPoint Presentation</vt:lpstr>
      <vt:lpstr>Super Sipz 500ml Tetra –2026 Program National Program: Super Sipz Hutch Placement</vt:lpstr>
      <vt:lpstr>PowerPoint Presentation</vt:lpstr>
      <vt:lpstr>200 ML | 16% ABV WINE BASED CUPS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Harrison, Kyle</dc:creator>
  <cp:lastModifiedBy>Harrison, Kyle</cp:lastModifiedBy>
  <cp:revision>1</cp:revision>
  <dcterms:created xsi:type="dcterms:W3CDTF">2026-01-09T21:29:23Z</dcterms:created>
  <dcterms:modified xsi:type="dcterms:W3CDTF">2026-02-03T19:54:27Z</dcterms:modified>
</cp:coreProperties>
</file>