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79" r:id="rId2"/>
    <p:sldId id="283" r:id="rId3"/>
    <p:sldId id="281" r:id="rId4"/>
    <p:sldId id="284" r:id="rId5"/>
  </p:sldIdLst>
  <p:sldSz cx="9144000" cy="5143500" type="screen16x9"/>
  <p:notesSz cx="6858000" cy="9144000"/>
  <p:embeddedFontLst>
    <p:embeddedFont>
      <p:font typeface="Roboto" panose="02000000000000000000" pitchFamily="2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222A"/>
    <a:srgbClr val="1D2C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7357B0-730D-4C2F-B521-538F06C96C62}" v="5" dt="2025-09-23T13:23:22.122"/>
  </p1510:revLst>
</p1510:revInfo>
</file>

<file path=ppt/tableStyles.xml><?xml version="1.0" encoding="utf-8"?>
<a:tblStyleLst xmlns:a="http://schemas.openxmlformats.org/drawingml/2006/main" def="{AB27CB2F-B35F-4203-B74F-0B33687A7071}">
  <a:tblStyle styleId="{AB27CB2F-B35F-4203-B74F-0B33687A70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6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son, Kyle" userId="4dbba121-9220-4f0c-8543-8f4595043ca9" providerId="ADAL" clId="{92838869-B8C9-4F43-8574-BA4BEC16889E}"/>
    <pc:docChg chg="custSel addSld modSld">
      <pc:chgData name="Harrison, Kyle" userId="4dbba121-9220-4f0c-8543-8f4595043ca9" providerId="ADAL" clId="{92838869-B8C9-4F43-8574-BA4BEC16889E}" dt="2025-09-23T13:23:37.984" v="8" actId="22"/>
      <pc:docMkLst>
        <pc:docMk/>
      </pc:docMkLst>
      <pc:sldChg chg="addSp delSp modSp new mod">
        <pc:chgData name="Harrison, Kyle" userId="4dbba121-9220-4f0c-8543-8f4595043ca9" providerId="ADAL" clId="{92838869-B8C9-4F43-8574-BA4BEC16889E}" dt="2025-09-23T13:23:37.984" v="8" actId="22"/>
        <pc:sldMkLst>
          <pc:docMk/>
          <pc:sldMk cId="731943904" sldId="284"/>
        </pc:sldMkLst>
        <pc:spChg chg="del">
          <ac:chgData name="Harrison, Kyle" userId="4dbba121-9220-4f0c-8543-8f4595043ca9" providerId="ADAL" clId="{92838869-B8C9-4F43-8574-BA4BEC16889E}" dt="2025-09-23T13:23:06.732" v="2" actId="478"/>
          <ac:spMkLst>
            <pc:docMk/>
            <pc:sldMk cId="731943904" sldId="284"/>
            <ac:spMk id="2" creationId="{05C52F18-03F7-4522-F8AA-695765998956}"/>
          </ac:spMkLst>
        </pc:spChg>
        <pc:spChg chg="del">
          <ac:chgData name="Harrison, Kyle" userId="4dbba121-9220-4f0c-8543-8f4595043ca9" providerId="ADAL" clId="{92838869-B8C9-4F43-8574-BA4BEC16889E}" dt="2025-09-23T13:23:06.024" v="1" actId="478"/>
          <ac:spMkLst>
            <pc:docMk/>
            <pc:sldMk cId="731943904" sldId="284"/>
            <ac:spMk id="3" creationId="{A446571D-12AE-EFF2-9F35-043F354CAAC5}"/>
          </ac:spMkLst>
        </pc:spChg>
        <pc:spChg chg="add del">
          <ac:chgData name="Harrison, Kyle" userId="4dbba121-9220-4f0c-8543-8f4595043ca9" providerId="ADAL" clId="{92838869-B8C9-4F43-8574-BA4BEC16889E}" dt="2025-09-23T13:23:11.214" v="4" actId="478"/>
          <ac:spMkLst>
            <pc:docMk/>
            <pc:sldMk cId="731943904" sldId="284"/>
            <ac:spMk id="4" creationId="{DCC109EC-84A6-FD7E-75D0-B152853114FE}"/>
          </ac:spMkLst>
        </pc:spChg>
        <pc:spChg chg="add del mod">
          <ac:chgData name="Harrison, Kyle" userId="4dbba121-9220-4f0c-8543-8f4595043ca9" providerId="ADAL" clId="{92838869-B8C9-4F43-8574-BA4BEC16889E}" dt="2025-09-23T13:23:22.122" v="7" actId="478"/>
          <ac:spMkLst>
            <pc:docMk/>
            <pc:sldMk cId="731943904" sldId="284"/>
            <ac:spMk id="5" creationId="{E7D76ACE-038F-A092-81B5-037E16B92EA4}"/>
          </ac:spMkLst>
        </pc:spChg>
        <pc:picChg chg="add">
          <ac:chgData name="Harrison, Kyle" userId="4dbba121-9220-4f0c-8543-8f4595043ca9" providerId="ADAL" clId="{92838869-B8C9-4F43-8574-BA4BEC16889E}" dt="2025-09-23T13:23:37.984" v="8" actId="22"/>
          <ac:picMkLst>
            <pc:docMk/>
            <pc:sldMk cId="731943904" sldId="284"/>
            <ac:picMk id="7" creationId="{BF7452C1-0324-3F71-F586-8D276AFE56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eb8af295f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eb8af295f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0158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eb8af295f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eb8af295f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576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eb8af295f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eb8af295f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8339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ar code with numbers&#10;&#10;Description automatically generated">
            <a:extLst>
              <a:ext uri="{FF2B5EF4-FFF2-40B4-BE49-F238E27FC236}">
                <a16:creationId xmlns:a16="http://schemas.microsoft.com/office/drawing/2014/main" id="{EF119CA7-9BF8-2FD2-2AEE-2F5C63692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26" y="2852365"/>
            <a:ext cx="1492254" cy="1143000"/>
          </a:xfrm>
          <a:prstGeom prst="rect">
            <a:avLst/>
          </a:prstGeom>
        </p:spPr>
      </p:pic>
      <p:pic>
        <p:nvPicPr>
          <p:cNvPr id="12" name="Picture 11" descr="A can of vodka with rainbow colors&#10;&#10;Description automatically generated">
            <a:extLst>
              <a:ext uri="{FF2B5EF4-FFF2-40B4-BE49-F238E27FC236}">
                <a16:creationId xmlns:a16="http://schemas.microsoft.com/office/drawing/2014/main" id="{5C4BD3E3-A807-7397-4EC9-EE3B6A23D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485" y="1724439"/>
            <a:ext cx="4598670" cy="2895600"/>
          </a:xfrm>
          <a:prstGeom prst="rect">
            <a:avLst/>
          </a:prstGeom>
        </p:spPr>
      </p:pic>
      <p:pic>
        <p:nvPicPr>
          <p:cNvPr id="16" name="Picture 15" descr="A can of iced tea and vodka&#10;&#10;Description automatically generated">
            <a:extLst>
              <a:ext uri="{FF2B5EF4-FFF2-40B4-BE49-F238E27FC236}">
                <a16:creationId xmlns:a16="http://schemas.microsoft.com/office/drawing/2014/main" id="{B4CEBFF4-2C8F-0E1C-BC7B-4C70CB5CB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79775" y="1747299"/>
            <a:ext cx="4724400" cy="2895600"/>
          </a:xfrm>
          <a:prstGeom prst="rect">
            <a:avLst/>
          </a:prstGeom>
        </p:spPr>
      </p:pic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448275" y="157035"/>
            <a:ext cx="86085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200" b="1">
                <a:solidFill>
                  <a:srgbClr val="212B51"/>
                </a:solidFill>
                <a:latin typeface="Roboto"/>
                <a:ea typeface="Roboto"/>
                <a:cs typeface="Roboto"/>
                <a:sym typeface="Roboto"/>
              </a:rPr>
              <a:t>SURFSIDE ICED TEA + VODKA 12oz CANS LOOSE</a:t>
            </a:r>
            <a:endParaRPr lang="en" sz="2200" b="1">
              <a:solidFill>
                <a:srgbClr val="212B5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473E4A-4EBD-E5D8-E12C-F77A39D35FE0}"/>
              </a:ext>
            </a:extLst>
          </p:cNvPr>
          <p:cNvSpPr/>
          <p:nvPr/>
        </p:nvSpPr>
        <p:spPr>
          <a:xfrm>
            <a:off x="5811883" y="774567"/>
            <a:ext cx="3134689" cy="266056"/>
          </a:xfrm>
          <a:prstGeom prst="rect">
            <a:avLst/>
          </a:prstGeom>
          <a:solidFill>
            <a:srgbClr val="1D2C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solidFill>
                  <a:schemeClr val="bg1"/>
                </a:solidFill>
                <a:latin typeface="Roboto"/>
                <a:ea typeface="Roboto"/>
                <a:cs typeface="Roboto"/>
              </a:rPr>
              <a:t>Surfside Iced Tea + Vodka 12oz Cans Loose</a:t>
            </a:r>
            <a:endParaRPr lang="en-US" sz="1000">
              <a:solidFill>
                <a:schemeClr val="bg1"/>
              </a:solidFill>
              <a:cs typeface="Arial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AAAEFFD-A65A-CCE1-24A0-E2D72F897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312147"/>
              </p:ext>
            </p:extLst>
          </p:nvPr>
        </p:nvGraphicFramePr>
        <p:xfrm>
          <a:off x="5817870" y="1040130"/>
          <a:ext cx="3124563" cy="2971800"/>
        </p:xfrm>
        <a:graphic>
          <a:graphicData uri="http://schemas.openxmlformats.org/drawingml/2006/table">
            <a:tbl>
              <a:tblPr firstRow="1" bandRow="1">
                <a:tableStyleId>{AB27CB2F-B35F-4203-B74F-0B33687A7071}</a:tableStyleId>
              </a:tblPr>
              <a:tblGrid>
                <a:gridCol w="1258956">
                  <a:extLst>
                    <a:ext uri="{9D8B030D-6E8A-4147-A177-3AD203B41FA5}">
                      <a16:colId xmlns:a16="http://schemas.microsoft.com/office/drawing/2014/main" val="470002771"/>
                    </a:ext>
                  </a:extLst>
                </a:gridCol>
                <a:gridCol w="1865607">
                  <a:extLst>
                    <a:ext uri="{9D8B030D-6E8A-4147-A177-3AD203B41FA5}">
                      <a16:colId xmlns:a16="http://schemas.microsoft.com/office/drawing/2014/main" val="3786770798"/>
                    </a:ext>
                  </a:extLst>
                </a:gridCol>
              </a:tblGrid>
              <a:tr h="14689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Case Quantity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24 x 12oz Cans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137106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Case Configuration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/>
                        <a:t>24 Loose Cans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808433"/>
                  </a:ext>
                </a:extLst>
              </a:tr>
              <a:tr h="2065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Pack Contents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N/A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288524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Proof/ABV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9/4.5% ABV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58267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Can Dimensions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2.3"W x 2.3"D x 6.1" H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127599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Weight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20.5 </a:t>
                      </a:r>
                      <a:r>
                        <a:rPr lang="en-US" sz="900" b="0" i="0" u="none" strike="noStrike" noProof="0" err="1">
                          <a:latin typeface="Roboto"/>
                        </a:rPr>
                        <a:t>lb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89393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Dimensions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13.6" W x 9.1"L x 6.2" H</a:t>
                      </a:r>
                      <a:endParaRPr lang="en-US" sz="900" i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292902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Can UPC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/>
                        <a:t>850025605205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450849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UPC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</a:rPr>
                        <a:t>850025605496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673773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SCC Code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/>
                        <a:t>20850025605209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574218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Per Pallet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104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426092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Cases Per Layer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13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32928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Layers Per Pallet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8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73478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9A81054-3E88-9696-5B62-40A4D3982891}"/>
              </a:ext>
            </a:extLst>
          </p:cNvPr>
          <p:cNvSpPr txBox="1"/>
          <p:nvPr/>
        </p:nvSpPr>
        <p:spPr>
          <a:xfrm>
            <a:off x="2933699" y="411861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UPC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5A6093-44D7-B9CB-104E-81D6B2A12A27}"/>
              </a:ext>
            </a:extLst>
          </p:cNvPr>
          <p:cNvSpPr txBox="1"/>
          <p:nvPr/>
        </p:nvSpPr>
        <p:spPr>
          <a:xfrm>
            <a:off x="-217171" y="43815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Front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27D5E1-8778-2038-843D-0ECDB6FB627F}"/>
              </a:ext>
            </a:extLst>
          </p:cNvPr>
          <p:cNvSpPr txBox="1"/>
          <p:nvPr/>
        </p:nvSpPr>
        <p:spPr>
          <a:xfrm>
            <a:off x="1066800" y="43815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Back</a:t>
            </a:r>
            <a:endParaRPr lang="en-US"/>
          </a:p>
        </p:txBody>
      </p:sp>
      <p:sp>
        <p:nvSpPr>
          <p:cNvPr id="3" name="Google Shape;100;p16">
            <a:extLst>
              <a:ext uri="{FF2B5EF4-FFF2-40B4-BE49-F238E27FC236}">
                <a16:creationId xmlns:a16="http://schemas.microsoft.com/office/drawing/2014/main" id="{A1FF12C6-B672-ED4C-C947-DAA727A11B02}"/>
              </a:ext>
            </a:extLst>
          </p:cNvPr>
          <p:cNvSpPr txBox="1">
            <a:spLocks/>
          </p:cNvSpPr>
          <p:nvPr/>
        </p:nvSpPr>
        <p:spPr>
          <a:xfrm>
            <a:off x="447067" y="1041821"/>
            <a:ext cx="4743743" cy="2519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Sunshine in a can! Vodka with Iced Tea.  </a:t>
            </a:r>
            <a:b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</a:br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No Bubbles, Only 100 Calories and 2g Sugar per can. </a:t>
            </a:r>
            <a:b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</a:br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Gluten Free and OU Kosher Certified. </a:t>
            </a:r>
            <a:endParaRPr lang="en" sz="1100">
              <a:latin typeface="Roboto"/>
              <a:ea typeface="Roboto"/>
              <a:cs typeface="Roboto"/>
            </a:endParaRPr>
          </a:p>
          <a:p>
            <a:pPr marL="113030"/>
            <a:endParaRPr lang="en" sz="1100">
              <a:solidFill>
                <a:srgbClr val="212B5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Google Shape;99;p16">
            <a:extLst>
              <a:ext uri="{FF2B5EF4-FFF2-40B4-BE49-F238E27FC236}">
                <a16:creationId xmlns:a16="http://schemas.microsoft.com/office/drawing/2014/main" id="{AE25BEAB-5A76-709D-45DA-7BD6883C1746}"/>
              </a:ext>
            </a:extLst>
          </p:cNvPr>
          <p:cNvSpPr/>
          <p:nvPr/>
        </p:nvSpPr>
        <p:spPr>
          <a:xfrm>
            <a:off x="582000" y="603585"/>
            <a:ext cx="1215300" cy="62700"/>
          </a:xfrm>
          <a:prstGeom prst="rect">
            <a:avLst/>
          </a:prstGeom>
          <a:solidFill>
            <a:srgbClr val="C83631"/>
          </a:solidFill>
          <a:ln w="9525" cap="flat" cmpd="sng">
            <a:solidFill>
              <a:srgbClr val="C836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641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ar code with numbers&#10;&#10;Description automatically generated">
            <a:extLst>
              <a:ext uri="{FF2B5EF4-FFF2-40B4-BE49-F238E27FC236}">
                <a16:creationId xmlns:a16="http://schemas.microsoft.com/office/drawing/2014/main" id="{07604C65-317B-B8C1-FD27-343EBEC22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472" y="2792067"/>
            <a:ext cx="1789823" cy="1253490"/>
          </a:xfrm>
          <a:prstGeom prst="rect">
            <a:avLst/>
          </a:prstGeom>
        </p:spPr>
      </p:pic>
      <p:pic>
        <p:nvPicPr>
          <p:cNvPr id="5" name="Picture 4" descr="A can of liquid with rainbow colors&#10;&#10;Description automatically generated">
            <a:extLst>
              <a:ext uri="{FF2B5EF4-FFF2-40B4-BE49-F238E27FC236}">
                <a16:creationId xmlns:a16="http://schemas.microsoft.com/office/drawing/2014/main" id="{4BCB5EE3-307A-E9AC-530D-CE4E55517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76" y="1731065"/>
            <a:ext cx="4674870" cy="2907030"/>
          </a:xfrm>
          <a:prstGeom prst="rect">
            <a:avLst/>
          </a:prstGeom>
        </p:spPr>
      </p:pic>
      <p:pic>
        <p:nvPicPr>
          <p:cNvPr id="12" name="Picture 11" descr="A can of tea and lemonade&#10;&#10;Description automatically generated">
            <a:extLst>
              <a:ext uri="{FF2B5EF4-FFF2-40B4-BE49-F238E27FC236}">
                <a16:creationId xmlns:a16="http://schemas.microsoft.com/office/drawing/2014/main" id="{DB4AECFB-3EA6-5683-69AF-05CD03F7D3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60218" y="1727035"/>
            <a:ext cx="4701540" cy="2918460"/>
          </a:xfrm>
          <a:prstGeom prst="rect">
            <a:avLst/>
          </a:prstGeom>
        </p:spPr>
      </p:pic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448275" y="157035"/>
            <a:ext cx="86085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200" b="1">
                <a:solidFill>
                  <a:srgbClr val="212B51"/>
                </a:solidFill>
                <a:latin typeface="Roboto"/>
                <a:ea typeface="Roboto"/>
                <a:cs typeface="Roboto"/>
                <a:sym typeface="Roboto"/>
              </a:rPr>
              <a:t>SURFSIDE ICED TEA &amp; LEMONADE + VODKA 24 CANS LOOSE</a:t>
            </a:r>
            <a:endParaRPr lang="en" sz="2200" b="1">
              <a:solidFill>
                <a:srgbClr val="212B5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473E4A-4EBD-E5D8-E12C-F77A39D35FE0}"/>
              </a:ext>
            </a:extLst>
          </p:cNvPr>
          <p:cNvSpPr/>
          <p:nvPr/>
        </p:nvSpPr>
        <p:spPr>
          <a:xfrm>
            <a:off x="5811883" y="774567"/>
            <a:ext cx="3134689" cy="266056"/>
          </a:xfrm>
          <a:prstGeom prst="rect">
            <a:avLst/>
          </a:prstGeom>
          <a:solidFill>
            <a:srgbClr val="1D2C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900" b="1">
                <a:solidFill>
                  <a:schemeClr val="bg1"/>
                </a:solidFill>
                <a:latin typeface="Roboto"/>
                <a:ea typeface="Roboto"/>
                <a:cs typeface="Roboto"/>
              </a:rPr>
              <a:t>Surfside Iced Tea &amp; Lemonade + Vodka 24 Cans Loose</a:t>
            </a:r>
            <a:endParaRPr lang="en-US" sz="1200">
              <a:solidFill>
                <a:schemeClr val="bg1"/>
              </a:solidFill>
              <a:cs typeface="Arial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AAAEFFD-A65A-CCE1-24A0-E2D72F897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897441"/>
              </p:ext>
            </p:extLst>
          </p:nvPr>
        </p:nvGraphicFramePr>
        <p:xfrm>
          <a:off x="5817870" y="1040130"/>
          <a:ext cx="3124563" cy="2971800"/>
        </p:xfrm>
        <a:graphic>
          <a:graphicData uri="http://schemas.openxmlformats.org/drawingml/2006/table">
            <a:tbl>
              <a:tblPr firstRow="1" bandRow="1">
                <a:tableStyleId>{AB27CB2F-B35F-4203-B74F-0B33687A7071}</a:tableStyleId>
              </a:tblPr>
              <a:tblGrid>
                <a:gridCol w="1258956">
                  <a:extLst>
                    <a:ext uri="{9D8B030D-6E8A-4147-A177-3AD203B41FA5}">
                      <a16:colId xmlns:a16="http://schemas.microsoft.com/office/drawing/2014/main" val="470002771"/>
                    </a:ext>
                  </a:extLst>
                </a:gridCol>
                <a:gridCol w="1865607">
                  <a:extLst>
                    <a:ext uri="{9D8B030D-6E8A-4147-A177-3AD203B41FA5}">
                      <a16:colId xmlns:a16="http://schemas.microsoft.com/office/drawing/2014/main" val="3786770798"/>
                    </a:ext>
                  </a:extLst>
                </a:gridCol>
              </a:tblGrid>
              <a:tr h="14689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Case Quantity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24 x 12oz Cans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137106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Case Configuration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/>
                        <a:t>24 Loose Cans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808433"/>
                  </a:ext>
                </a:extLst>
              </a:tr>
              <a:tr h="2065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Pack Contents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N/A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288524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Proof/ABV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9/4.5% ABV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58267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Can Dimensions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2.3"W x 2.3"D x 6.1" H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127599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Weight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20.5 </a:t>
                      </a:r>
                      <a:r>
                        <a:rPr lang="en-US" sz="900" b="0" i="0" u="none" strike="noStrike" noProof="0" err="1">
                          <a:latin typeface="Roboto"/>
                        </a:rPr>
                        <a:t>lb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89393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Dimensions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13.6" W x 9.1"L x 6.2" H</a:t>
                      </a:r>
                      <a:endParaRPr lang="en-US" sz="900" i="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292902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Can UPC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Arial"/>
                        </a:rPr>
                        <a:t>850025605427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450849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UPC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850025605458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673773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SCC Code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Arial"/>
                        </a:rPr>
                        <a:t>10850025605424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574218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Per Pallet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104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426092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Cases Per Layer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32928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Layers Per Pallet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73478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9A81054-3E88-9696-5B62-40A4D3982891}"/>
              </a:ext>
            </a:extLst>
          </p:cNvPr>
          <p:cNvSpPr txBox="1"/>
          <p:nvPr/>
        </p:nvSpPr>
        <p:spPr>
          <a:xfrm>
            <a:off x="2933699" y="411861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UPC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5A6093-44D7-B9CB-104E-81D6B2A12A27}"/>
              </a:ext>
            </a:extLst>
          </p:cNvPr>
          <p:cNvSpPr txBox="1"/>
          <p:nvPr/>
        </p:nvSpPr>
        <p:spPr>
          <a:xfrm>
            <a:off x="-217171" y="43815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Front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27D5E1-8778-2038-843D-0ECDB6FB627F}"/>
              </a:ext>
            </a:extLst>
          </p:cNvPr>
          <p:cNvSpPr txBox="1"/>
          <p:nvPr/>
        </p:nvSpPr>
        <p:spPr>
          <a:xfrm>
            <a:off x="1066800" y="43815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Back</a:t>
            </a:r>
            <a:endParaRPr lang="en-US"/>
          </a:p>
        </p:txBody>
      </p:sp>
      <p:sp>
        <p:nvSpPr>
          <p:cNvPr id="3" name="Google Shape;100;p16">
            <a:extLst>
              <a:ext uri="{FF2B5EF4-FFF2-40B4-BE49-F238E27FC236}">
                <a16:creationId xmlns:a16="http://schemas.microsoft.com/office/drawing/2014/main" id="{A1FF12C6-B672-ED4C-C947-DAA727A11B02}"/>
              </a:ext>
            </a:extLst>
          </p:cNvPr>
          <p:cNvSpPr txBox="1">
            <a:spLocks/>
          </p:cNvSpPr>
          <p:nvPr/>
        </p:nvSpPr>
        <p:spPr>
          <a:xfrm>
            <a:off x="447067" y="1041821"/>
            <a:ext cx="4743743" cy="796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Sunshine in a can! Vodka with Iced Tea &amp; Lemonade.  </a:t>
            </a:r>
            <a:b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</a:br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No Bubbles, Only 100 Calories and 2g Sugar per can. </a:t>
            </a:r>
            <a:b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</a:br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Gluten Free and OU Kosher Certified. </a:t>
            </a:r>
            <a:endParaRPr lang="en" sz="1100">
              <a:latin typeface="Roboto"/>
              <a:ea typeface="Roboto"/>
              <a:cs typeface="Roboto"/>
            </a:endParaRPr>
          </a:p>
          <a:p>
            <a:pPr marL="113030"/>
            <a:endParaRPr lang="en" sz="1100">
              <a:solidFill>
                <a:srgbClr val="212B5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8" name="Google Shape;99;p16">
            <a:extLst>
              <a:ext uri="{FF2B5EF4-FFF2-40B4-BE49-F238E27FC236}">
                <a16:creationId xmlns:a16="http://schemas.microsoft.com/office/drawing/2014/main" id="{658C9274-E676-64E0-D826-843A288A16E0}"/>
              </a:ext>
            </a:extLst>
          </p:cNvPr>
          <p:cNvSpPr/>
          <p:nvPr/>
        </p:nvSpPr>
        <p:spPr>
          <a:xfrm>
            <a:off x="582000" y="603585"/>
            <a:ext cx="1215300" cy="62700"/>
          </a:xfrm>
          <a:prstGeom prst="rect">
            <a:avLst/>
          </a:prstGeom>
          <a:solidFill>
            <a:srgbClr val="C83631"/>
          </a:solidFill>
          <a:ln w="9525" cap="flat" cmpd="sng">
            <a:solidFill>
              <a:srgbClr val="C836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52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ar code with numbers&#10;&#10;Description automatically generated">
            <a:extLst>
              <a:ext uri="{FF2B5EF4-FFF2-40B4-BE49-F238E27FC236}">
                <a16:creationId xmlns:a16="http://schemas.microsoft.com/office/drawing/2014/main" id="{B94915FF-8AC3-D810-7806-E7E53282E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367" y="2793558"/>
            <a:ext cx="1812683" cy="1264920"/>
          </a:xfrm>
          <a:prstGeom prst="rect">
            <a:avLst/>
          </a:prstGeom>
        </p:spPr>
      </p:pic>
      <p:pic>
        <p:nvPicPr>
          <p:cNvPr id="8" name="Picture 7" descr="A can of vodka with a black background&#10;&#10;Description automatically generated">
            <a:extLst>
              <a:ext uri="{FF2B5EF4-FFF2-40B4-BE49-F238E27FC236}">
                <a16:creationId xmlns:a16="http://schemas.microsoft.com/office/drawing/2014/main" id="{0123318F-81D9-3163-B405-02C702B78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57" y="1727587"/>
            <a:ext cx="4560570" cy="2910840"/>
          </a:xfrm>
          <a:prstGeom prst="rect">
            <a:avLst/>
          </a:prstGeom>
        </p:spPr>
      </p:pic>
      <p:pic>
        <p:nvPicPr>
          <p:cNvPr id="14" name="Picture 13" descr="A can of lemonade with water drops&#10;&#10;Description automatically generated">
            <a:extLst>
              <a:ext uri="{FF2B5EF4-FFF2-40B4-BE49-F238E27FC236}">
                <a16:creationId xmlns:a16="http://schemas.microsoft.com/office/drawing/2014/main" id="{7B99B9BE-51CB-8694-0620-77FDEDC267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58903" y="1727587"/>
            <a:ext cx="4693920" cy="2933700"/>
          </a:xfrm>
          <a:prstGeom prst="rect">
            <a:avLst/>
          </a:prstGeom>
        </p:spPr>
      </p:pic>
      <p:sp>
        <p:nvSpPr>
          <p:cNvPr id="98" name="Google Shape;98;p16"/>
          <p:cNvSpPr txBox="1">
            <a:spLocks noGrp="1"/>
          </p:cNvSpPr>
          <p:nvPr>
            <p:ph type="title"/>
          </p:nvPr>
        </p:nvSpPr>
        <p:spPr>
          <a:xfrm>
            <a:off x="448275" y="157035"/>
            <a:ext cx="86085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200" b="1">
                <a:solidFill>
                  <a:srgbClr val="212B51"/>
                </a:solidFill>
                <a:latin typeface="Roboto"/>
                <a:ea typeface="Roboto"/>
                <a:cs typeface="Roboto"/>
                <a:sym typeface="Roboto"/>
              </a:rPr>
              <a:t>SURFSIDE LEMONADE + VODKA 12oz CANS LOOSE</a:t>
            </a:r>
            <a:endParaRPr lang="en" sz="2200" b="1">
              <a:solidFill>
                <a:srgbClr val="212B5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473E4A-4EBD-E5D8-E12C-F77A39D35FE0}"/>
              </a:ext>
            </a:extLst>
          </p:cNvPr>
          <p:cNvSpPr/>
          <p:nvPr/>
        </p:nvSpPr>
        <p:spPr>
          <a:xfrm>
            <a:off x="5811883" y="774567"/>
            <a:ext cx="3134689" cy="266056"/>
          </a:xfrm>
          <a:prstGeom prst="rect">
            <a:avLst/>
          </a:prstGeom>
          <a:solidFill>
            <a:srgbClr val="1D2C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000" b="1">
                <a:solidFill>
                  <a:schemeClr val="bg1"/>
                </a:solidFill>
                <a:latin typeface="Roboto"/>
                <a:ea typeface="Roboto"/>
                <a:cs typeface="Roboto"/>
              </a:rPr>
              <a:t>Surfside Lemonade + Vodka 24 Cans Loose</a:t>
            </a:r>
            <a:endParaRPr lang="en-US" sz="1000">
              <a:solidFill>
                <a:schemeClr val="bg1"/>
              </a:solidFill>
              <a:cs typeface="Arial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AAAEFFD-A65A-CCE1-24A0-E2D72F897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408628"/>
              </p:ext>
            </p:extLst>
          </p:nvPr>
        </p:nvGraphicFramePr>
        <p:xfrm>
          <a:off x="5817870" y="1040130"/>
          <a:ext cx="3124563" cy="2971800"/>
        </p:xfrm>
        <a:graphic>
          <a:graphicData uri="http://schemas.openxmlformats.org/drawingml/2006/table">
            <a:tbl>
              <a:tblPr firstRow="1" bandRow="1">
                <a:tableStyleId>{AB27CB2F-B35F-4203-B74F-0B33687A7071}</a:tableStyleId>
              </a:tblPr>
              <a:tblGrid>
                <a:gridCol w="1258956">
                  <a:extLst>
                    <a:ext uri="{9D8B030D-6E8A-4147-A177-3AD203B41FA5}">
                      <a16:colId xmlns:a16="http://schemas.microsoft.com/office/drawing/2014/main" val="470002771"/>
                    </a:ext>
                  </a:extLst>
                </a:gridCol>
                <a:gridCol w="1865607">
                  <a:extLst>
                    <a:ext uri="{9D8B030D-6E8A-4147-A177-3AD203B41FA5}">
                      <a16:colId xmlns:a16="http://schemas.microsoft.com/office/drawing/2014/main" val="3786770798"/>
                    </a:ext>
                  </a:extLst>
                </a:gridCol>
              </a:tblGrid>
              <a:tr h="14689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Case Quantity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24 x 12oz Cans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137106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Case Configuration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/>
                        <a:t>24 Loose Cans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808433"/>
                  </a:ext>
                </a:extLst>
              </a:tr>
              <a:tr h="2065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Pack Contents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N/A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288524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Proof/ABV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9/4.5% ABV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58267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Can Dimensions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2.3"W x 2.3"D x 6.1" H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127599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Weight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20.5 </a:t>
                      </a:r>
                      <a:r>
                        <a:rPr lang="en-US" sz="900" b="0" i="0" u="none" strike="noStrike" noProof="0" err="1">
                          <a:latin typeface="Roboto"/>
                        </a:rPr>
                        <a:t>lb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89393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Dimensions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13.6" W x 9.1"L x 6.2" H</a:t>
                      </a:r>
                      <a:endParaRPr lang="en-US" sz="900" i="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292902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Can UPC</a:t>
                      </a:r>
                      <a:endParaRPr lang="en-US" sz="900" b="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/>
                        <a:t>850025605366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450849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UPC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</a:rPr>
                        <a:t>850025605403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673773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SCC Code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/>
                        <a:t>10850025605363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574218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 Per Pallet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104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426092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Cases Per Layer</a:t>
                      </a:r>
                      <a:endParaRPr lang="en-US" sz="900">
                        <a:latin typeface="Roboto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32928"/>
                  </a:ext>
                </a:extLst>
              </a:tr>
              <a:tr h="1285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rgbClr val="000000"/>
                          </a:solidFill>
                          <a:latin typeface="Roboto"/>
                        </a:rPr>
                        <a:t>Layers Per Pallet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900" b="0" i="0" u="none" strike="noStrike" noProof="0">
                          <a:latin typeface="Roboto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73478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9A81054-3E88-9696-5B62-40A4D3982891}"/>
              </a:ext>
            </a:extLst>
          </p:cNvPr>
          <p:cNvSpPr txBox="1"/>
          <p:nvPr/>
        </p:nvSpPr>
        <p:spPr>
          <a:xfrm>
            <a:off x="2933699" y="411861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UPC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5A6093-44D7-B9CB-104E-81D6B2A12A27}"/>
              </a:ext>
            </a:extLst>
          </p:cNvPr>
          <p:cNvSpPr txBox="1"/>
          <p:nvPr/>
        </p:nvSpPr>
        <p:spPr>
          <a:xfrm>
            <a:off x="-217171" y="43815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Front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27D5E1-8778-2038-843D-0ECDB6FB627F}"/>
              </a:ext>
            </a:extLst>
          </p:cNvPr>
          <p:cNvSpPr txBox="1"/>
          <p:nvPr/>
        </p:nvSpPr>
        <p:spPr>
          <a:xfrm>
            <a:off x="1066800" y="438150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rgbClr val="212B51"/>
                </a:solidFill>
                <a:latin typeface="Roboto"/>
              </a:rPr>
              <a:t>Can Back</a:t>
            </a:r>
            <a:endParaRPr lang="en-US"/>
          </a:p>
        </p:txBody>
      </p:sp>
      <p:sp>
        <p:nvSpPr>
          <p:cNvPr id="3" name="Google Shape;100;p16">
            <a:extLst>
              <a:ext uri="{FF2B5EF4-FFF2-40B4-BE49-F238E27FC236}">
                <a16:creationId xmlns:a16="http://schemas.microsoft.com/office/drawing/2014/main" id="{A1FF12C6-B672-ED4C-C947-DAA727A11B02}"/>
              </a:ext>
            </a:extLst>
          </p:cNvPr>
          <p:cNvSpPr txBox="1">
            <a:spLocks/>
          </p:cNvSpPr>
          <p:nvPr/>
        </p:nvSpPr>
        <p:spPr>
          <a:xfrm>
            <a:off x="447067" y="1041821"/>
            <a:ext cx="4743743" cy="796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Sunshine in a can! Vodka with Lemonade.  </a:t>
            </a:r>
            <a:b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</a:br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No Bubbles, Only 100 Calories and 2g Sugar per can. </a:t>
            </a:r>
            <a:b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</a:br>
            <a:r>
              <a:rPr lang="en" sz="1100">
                <a:solidFill>
                  <a:srgbClr val="212B51"/>
                </a:solidFill>
                <a:latin typeface="Roboto"/>
                <a:ea typeface="Roboto"/>
                <a:cs typeface="Roboto"/>
              </a:rPr>
              <a:t>Gluten Free and OU Kosher Certified. </a:t>
            </a:r>
            <a:endParaRPr lang="en" sz="1100">
              <a:latin typeface="Roboto"/>
              <a:ea typeface="Roboto"/>
              <a:cs typeface="Roboto"/>
            </a:endParaRPr>
          </a:p>
          <a:p>
            <a:pPr marL="113030"/>
            <a:endParaRPr lang="en" sz="1100">
              <a:solidFill>
                <a:srgbClr val="212B5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Google Shape;99;p16">
            <a:extLst>
              <a:ext uri="{FF2B5EF4-FFF2-40B4-BE49-F238E27FC236}">
                <a16:creationId xmlns:a16="http://schemas.microsoft.com/office/drawing/2014/main" id="{29CB5CFD-A070-676F-C3EF-13667E74F8FE}"/>
              </a:ext>
            </a:extLst>
          </p:cNvPr>
          <p:cNvSpPr/>
          <p:nvPr/>
        </p:nvSpPr>
        <p:spPr>
          <a:xfrm>
            <a:off x="582000" y="603585"/>
            <a:ext cx="1215300" cy="62700"/>
          </a:xfrm>
          <a:prstGeom prst="rect">
            <a:avLst/>
          </a:prstGeom>
          <a:solidFill>
            <a:srgbClr val="C83631"/>
          </a:solidFill>
          <a:ln w="9525" cap="flat" cmpd="sng">
            <a:solidFill>
              <a:srgbClr val="C836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0564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7452C1-0324-3F71-F586-8D276AFE5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4" y="42509"/>
            <a:ext cx="9078592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4390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381</Words>
  <Application>Microsoft Office PowerPoint</Application>
  <PresentationFormat>On-screen Show (16:9)</PresentationFormat>
  <Paragraphs>96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Roboto</vt:lpstr>
      <vt:lpstr>Simple Light</vt:lpstr>
      <vt:lpstr>SURFSIDE ICED TEA + VODKA 12oz CANS LOOSE</vt:lpstr>
      <vt:lpstr>SURFSIDE ICED TEA &amp; LEMONADE + VODKA 24 CANS LOOSE</vt:lpstr>
      <vt:lpstr>SURFSIDE LEMONADE + VODKA 12oz CANS LOOSE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Wesley Yniguez</dc:creator>
  <cp:lastModifiedBy>Harrison, Kyle</cp:lastModifiedBy>
  <cp:revision>4</cp:revision>
  <dcterms:modified xsi:type="dcterms:W3CDTF">2025-09-23T13:23:47Z</dcterms:modified>
</cp:coreProperties>
</file>