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147483646" r:id="rId2"/>
    <p:sldId id="295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4660"/>
  </p:normalViewPr>
  <p:slideViewPr>
    <p:cSldViewPr snapToGrid="0">
      <p:cViewPr varScale="1">
        <p:scale>
          <a:sx n="62" d="100"/>
          <a:sy n="62" d="100"/>
        </p:scale>
        <p:origin x="8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38F2C2-BEF7-41E9-8318-B31EA4A65908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5D6125-23B9-4EC9-B362-C51B483CCD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157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sz="1200" b="0" i="0" u="none" strike="noStrike" baseline="0">
              <a:latin typeface="ArialMT"/>
            </a:endParaRPr>
          </a:p>
          <a:p>
            <a:pPr algn="l"/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1C320A-5D15-44F1-A064-154061B5A2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8580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1C320A-5D15-44F1-A064-154061B5A2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1049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7794D-3CB9-F268-CC92-4A2078ECA8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D4482B-3B89-DEDD-B3B3-4BF79E319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A410D7-E413-391A-8392-CF1D78FC5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5E053-79FA-45AE-B613-98935CE1D1E1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37666-C60F-B580-D253-32E5A98BB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7E571E-1080-E7D8-1F09-E81B95472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F548A-54A0-46B9-A976-80D660151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481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2DAB4-BD86-A561-370B-E335C8F8E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593905-50D3-A089-7D49-361A49BC95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CE5ED-A467-FF4B-9959-47B2C45CB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5E053-79FA-45AE-B613-98935CE1D1E1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84028F-0F55-0FF4-B89E-A2784FBA0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C0CC3B-403B-4758-3CD8-E7A1031BE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F548A-54A0-46B9-A976-80D660151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426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E4FD6-C96D-FC74-3A64-9AE3EAE42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0FB1AF-F504-1B69-9A51-6448C0AEF8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6A28E8-64DB-6192-867B-9281D7037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5E053-79FA-45AE-B613-98935CE1D1E1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34FE15-7337-CBE2-3EAA-6C2D4BF4E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1C435-559E-F177-8F0F-C9EDE93EB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F548A-54A0-46B9-A976-80D660151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688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9F57E-899D-DE26-0A27-08B984C60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8B154-1289-3ECB-89AC-B11C0C5B95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73D123-0612-BCFC-B088-36E2384089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135D04-BE6E-1630-1A1D-4F009EFD4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5E053-79FA-45AE-B613-98935CE1D1E1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370E8E-B7A5-CDBB-86C3-2E9F1B389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D754CD-3C3C-828E-B478-EA19BF1B7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F548A-54A0-46B9-A976-80D660151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929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D1F4A-A3E8-C79A-BAFE-85B38D9BD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A6D20F-1FE6-2567-8C11-853DF7FCE5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AE41C3-74B9-939E-6E6C-57095ACA4A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D16C9C-5528-F9C7-A0FA-98C99BE280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7E3D68-3084-E0CD-0FF4-9A4DD03144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5E9ACE-1809-8F4E-2B51-96C1CA09C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5E053-79FA-45AE-B613-98935CE1D1E1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25A2B1-7FB9-6405-F63B-0E22D51D3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4F3528-9868-5D6B-4705-12C1A335F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F548A-54A0-46B9-A976-80D660151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175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7DEEF-0B7B-FC82-F516-6AA1B4E46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C6DD45-7D8C-E672-02A5-A69DA448D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5E053-79FA-45AE-B613-98935CE1D1E1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21D4F3-5346-AC9D-31B1-92962ABA2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995C3A-5ADE-290E-3BE7-61023A031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F548A-54A0-46B9-A976-80D660151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1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537787-49E3-3AFE-D095-8F352E16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5E053-79FA-45AE-B613-98935CE1D1E1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AE99A8-D4AA-480F-A418-D7224C56E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66BBCC-CE62-FBC5-EB23-12A541303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F548A-54A0-46B9-A976-80D660151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588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F7600-B338-50E7-B0BF-C425C54E3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5D9BA5-3E54-CC8F-8683-42365EC0F2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917012-A68A-44B7-3056-794C046256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DF6E0D-29C5-3C69-9423-1ADF46627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5E053-79FA-45AE-B613-98935CE1D1E1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87519C-FA8C-3D08-44D6-AF7AD7A4C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1E14A8-7151-4AF7-84BB-B3E300C46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F548A-54A0-46B9-A976-80D660151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594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29FB2-0213-AEE6-CB55-11A4F7A91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658011-0A02-1A67-448C-338DD63846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8EA580-8785-5A6A-0A81-1F00A1C8B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0E7B8-9203-AF99-C0D5-E29C10ADC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5E053-79FA-45AE-B613-98935CE1D1E1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36F394-176E-C01E-0822-4B73B333D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E9CEB1-98EB-1720-2AC6-C01209DC7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F548A-54A0-46B9-A976-80D660151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416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41C67-3F52-1789-52BB-76CF47018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43DF11-43C7-48F4-CD60-558953F7A9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BC3D52-D808-767D-7EDF-0A982166F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5E053-79FA-45AE-B613-98935CE1D1E1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B24062-1007-AFB4-1AE7-F1ED15CC6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F558C7-334D-0953-5C6F-9CD41D728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F548A-54A0-46B9-A976-80D660151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689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F3323C-4184-1DB1-9BFB-43C0AEAE03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08F174-3E39-3BC0-D78E-569FA6CF9B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D5A166-B063-94BA-31F9-91A26EC77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5E053-79FA-45AE-B613-98935CE1D1E1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930AA2-AB30-C1AB-A148-9CDDE1B5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848FF9-12C0-60C8-C1F8-8BAF2D767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F548A-54A0-46B9-A976-80D660151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991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720EE8-FA93-8CBD-E6B7-86C101507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482E17-4E36-DA1D-D29B-341C583EFA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087F61-E75A-93ED-9510-5857254E52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5E053-79FA-45AE-B613-98935CE1D1E1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B2BC02-6663-D762-6759-4870B8CFBE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DC363-60DA-3928-99C1-A54D6AB73A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F548A-54A0-46B9-A976-80D660151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775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11" Type="http://schemas.openxmlformats.org/officeDocument/2006/relationships/image" Target="../media/image7.jpeg"/><Relationship Id="rId5" Type="http://schemas.openxmlformats.org/officeDocument/2006/relationships/image" Target="../media/image1.emf"/><Relationship Id="rId10" Type="http://schemas.openxmlformats.org/officeDocument/2006/relationships/image" Target="../media/image6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jpeg"/><Relationship Id="rId1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41EB5AD-81DF-4DAF-BCA0-B9FD35249CAE}"/>
              </a:ext>
            </a:extLst>
          </p:cNvPr>
          <p:cNvSpPr/>
          <p:nvPr/>
        </p:nvSpPr>
        <p:spPr>
          <a:xfrm>
            <a:off x="3734978" y="1959723"/>
            <a:ext cx="8287019" cy="1899736"/>
          </a:xfrm>
          <a:prstGeom prst="rect">
            <a:avLst/>
          </a:prstGeom>
          <a:noFill/>
          <a:ln w="19050">
            <a:solidFill>
              <a:srgbClr val="1321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solidFill>
                  <a:srgbClr val="13216A"/>
                </a:solidFill>
              </a:ln>
              <a:noFill/>
              <a:effectLst/>
              <a:uLnTx/>
              <a:uFillTx/>
              <a:latin typeface="Franklin Gothic Medium" panose="020B0603020102020204" pitchFamily="34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B2595C-50D3-4E01-B6B8-2EF016AD4A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2897" y="363304"/>
            <a:ext cx="0" cy="0"/>
          </a:xfrm>
          <a:prstGeom prst="rect">
            <a:avLst/>
          </a:prstGeom>
        </p:spPr>
      </p:pic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776C7F69-16F9-4652-B4A5-FCB0E42E9590}"/>
              </a:ext>
            </a:extLst>
          </p:cNvPr>
          <p:cNvGraphicFramePr>
            <a:graphicFrameLocks noGrp="1"/>
          </p:cNvGraphicFramePr>
          <p:nvPr/>
        </p:nvGraphicFramePr>
        <p:xfrm>
          <a:off x="119152" y="5053694"/>
          <a:ext cx="3477746" cy="81832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20748">
                  <a:extLst>
                    <a:ext uri="{9D8B030D-6E8A-4147-A177-3AD203B41FA5}">
                      <a16:colId xmlns:a16="http://schemas.microsoft.com/office/drawing/2014/main" val="3701361764"/>
                    </a:ext>
                  </a:extLst>
                </a:gridCol>
                <a:gridCol w="1856998">
                  <a:extLst>
                    <a:ext uri="{9D8B030D-6E8A-4147-A177-3AD203B41FA5}">
                      <a16:colId xmlns:a16="http://schemas.microsoft.com/office/drawing/2014/main" val="1781376139"/>
                    </a:ext>
                  </a:extLst>
                </a:gridCol>
              </a:tblGrid>
              <a:tr h="391609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Teko" panose="02000000000000000000" pitchFamily="2" charset="0"/>
                          <a:cs typeface="Teko" panose="02000000000000000000" pitchFamily="2" charset="0"/>
                        </a:rPr>
                        <a:t>Alcohol Style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>
                          <a:solidFill>
                            <a:schemeClr val="lt1"/>
                          </a:solidFill>
                          <a:latin typeface="Teko" panose="02000000000000000000" pitchFamily="2" charset="0"/>
                          <a:ea typeface="+mn-ea"/>
                          <a:cs typeface="Teko" panose="02000000000000000000" pitchFamily="2" charset="0"/>
                        </a:rPr>
                        <a:t>Color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262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100" b="0" kern="1200">
                          <a:solidFill>
                            <a:schemeClr val="accent1"/>
                          </a:solidFill>
                          <a:latin typeface="Montserrat Medium" panose="00000600000000000000" pitchFamily="2" charset="0"/>
                          <a:ea typeface="+mn-ea"/>
                          <a:cs typeface="Arial"/>
                        </a:rPr>
                        <a:t>Spirit Based Cocktails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kern="1200">
                          <a:solidFill>
                            <a:schemeClr val="accent1"/>
                          </a:solidFill>
                          <a:latin typeface="Montserrat Medium" panose="00000600000000000000" pitchFamily="2" charset="0"/>
                          <a:ea typeface="+mn-ea"/>
                          <a:cs typeface="Arial"/>
                        </a:rPr>
                        <a:t>Pink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2434714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E4A1ECB-5344-451E-9F4E-06E466C1718B}"/>
              </a:ext>
            </a:extLst>
          </p:cNvPr>
          <p:cNvGraphicFramePr>
            <a:graphicFrameLocks noGrp="1"/>
          </p:cNvGraphicFramePr>
          <p:nvPr/>
        </p:nvGraphicFramePr>
        <p:xfrm>
          <a:off x="115064" y="6042398"/>
          <a:ext cx="3477746" cy="65327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41769">
                  <a:extLst>
                    <a:ext uri="{9D8B030D-6E8A-4147-A177-3AD203B41FA5}">
                      <a16:colId xmlns:a16="http://schemas.microsoft.com/office/drawing/2014/main" val="4082376128"/>
                    </a:ext>
                  </a:extLst>
                </a:gridCol>
                <a:gridCol w="1835977">
                  <a:extLst>
                    <a:ext uri="{9D8B030D-6E8A-4147-A177-3AD203B41FA5}">
                      <a16:colId xmlns:a16="http://schemas.microsoft.com/office/drawing/2014/main" val="3086574480"/>
                    </a:ext>
                  </a:extLst>
                </a:gridCol>
              </a:tblGrid>
              <a:tr h="37895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>
                          <a:solidFill>
                            <a:schemeClr val="lt1"/>
                          </a:solidFill>
                          <a:latin typeface="Teko" panose="02000000000000000000" pitchFamily="2" charset="0"/>
                          <a:ea typeface="+mn-ea"/>
                          <a:cs typeface="Teko" panose="02000000000000000000" pitchFamily="2" charset="0"/>
                        </a:rPr>
                        <a:t>Alcohol Base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>
                          <a:solidFill>
                            <a:schemeClr val="lt1"/>
                          </a:solidFill>
                          <a:latin typeface="Teko" panose="02000000000000000000" pitchFamily="2" charset="0"/>
                          <a:ea typeface="+mn-ea"/>
                          <a:cs typeface="Teko" panose="02000000000000000000" pitchFamily="2" charset="0"/>
                        </a:rPr>
                        <a:t>ABV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262914"/>
                  </a:ext>
                </a:extLst>
              </a:tr>
              <a:tr h="13716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100" b="0" kern="1200">
                          <a:solidFill>
                            <a:schemeClr val="accent1"/>
                          </a:solidFill>
                          <a:latin typeface="Montserrat Medium" panose="00000600000000000000" pitchFamily="2" charset="0"/>
                          <a:ea typeface="+mn-ea"/>
                          <a:cs typeface="Arial"/>
                        </a:rPr>
                        <a:t>Vodka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lang="en-US" sz="1200" b="0" kern="1200">
                          <a:solidFill>
                            <a:schemeClr val="accent1"/>
                          </a:solidFill>
                          <a:latin typeface="Montserrat Medium" panose="00000600000000000000" pitchFamily="2" charset="0"/>
                          <a:ea typeface="+mn-ea"/>
                          <a:cs typeface="Arial"/>
                        </a:rPr>
                        <a:t>13%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2434714"/>
                  </a:ext>
                </a:extLst>
              </a:tr>
            </a:tbl>
          </a:graphicData>
        </a:graphic>
      </p:graphicFrame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BE5E0867-E09A-406C-A5D7-31DC0D05CACC}"/>
              </a:ext>
            </a:extLst>
          </p:cNvPr>
          <p:cNvGraphicFramePr>
            <a:graphicFrameLocks noGrp="1"/>
          </p:cNvGraphicFramePr>
          <p:nvPr/>
        </p:nvGraphicFramePr>
        <p:xfrm>
          <a:off x="3713781" y="558663"/>
          <a:ext cx="8308216" cy="128287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154108">
                  <a:extLst>
                    <a:ext uri="{9D8B030D-6E8A-4147-A177-3AD203B41FA5}">
                      <a16:colId xmlns:a16="http://schemas.microsoft.com/office/drawing/2014/main" val="3687397944"/>
                    </a:ext>
                  </a:extLst>
                </a:gridCol>
                <a:gridCol w="4154108">
                  <a:extLst>
                    <a:ext uri="{9D8B030D-6E8A-4147-A177-3AD203B41FA5}">
                      <a16:colId xmlns:a16="http://schemas.microsoft.com/office/drawing/2014/main" val="4237796192"/>
                    </a:ext>
                  </a:extLst>
                </a:gridCol>
              </a:tblGrid>
              <a:tr h="641437">
                <a:tc>
                  <a:txBody>
                    <a:bodyPr/>
                    <a:lstStyle/>
                    <a:p>
                      <a:endParaRPr lang="en-US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endParaRPr lang="en-US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2248673"/>
                  </a:ext>
                </a:extLst>
              </a:tr>
              <a:tr h="641437">
                <a:tc>
                  <a:txBody>
                    <a:bodyPr/>
                    <a:lstStyle/>
                    <a:p>
                      <a:endParaRPr lang="en-US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496258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7DAC9796-DCE3-4A1C-B448-116073369C3F}"/>
              </a:ext>
            </a:extLst>
          </p:cNvPr>
          <p:cNvSpPr/>
          <p:nvPr/>
        </p:nvSpPr>
        <p:spPr>
          <a:xfrm>
            <a:off x="3550573" y="454781"/>
            <a:ext cx="8498071" cy="14900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Medium" panose="020B0603020102020204" pitchFamily="34" charset="0"/>
              <a:ea typeface="+mn-ea"/>
              <a:cs typeface="+mn-cs"/>
            </a:endParaRPr>
          </a:p>
        </p:txBody>
      </p:sp>
      <p:sp>
        <p:nvSpPr>
          <p:cNvPr id="12" name="360 NATIONAL…">
            <a:extLst>
              <a:ext uri="{FF2B5EF4-FFF2-40B4-BE49-F238E27FC236}">
                <a16:creationId xmlns:a16="http://schemas.microsoft.com/office/drawing/2014/main" id="{354BCAF4-B582-4EA1-9F4D-768C8AAAF1CE}"/>
              </a:ext>
            </a:extLst>
          </p:cNvPr>
          <p:cNvSpPr txBox="1"/>
          <p:nvPr/>
        </p:nvSpPr>
        <p:spPr>
          <a:xfrm>
            <a:off x="3761153" y="2074170"/>
            <a:ext cx="8044847" cy="20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A294D"/>
                </a:solidFill>
                <a:latin typeface="Bud Bold"/>
                <a:ea typeface="Bud Bold"/>
                <a:cs typeface="Bud Bold"/>
                <a:sym typeface="Bud Bold"/>
              </a:defRPr>
            </a:pP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0A294D"/>
                </a:solidFill>
                <a:effectLst/>
                <a:uLnTx/>
                <a:uFillTx/>
                <a:latin typeface="Franklin Gothic Medium" panose="020B0603020102020204" pitchFamily="34" charset="0"/>
                <a:ea typeface="Bud Bold"/>
                <a:cs typeface="Arial" panose="020B0604020202020204" pitchFamily="34" charset="0"/>
                <a:sym typeface="Bud Bold"/>
              </a:rPr>
              <a:t>REASONS TO BELIEVE</a:t>
            </a:r>
            <a:endParaRPr kumimoji="0" sz="1500" b="1" i="0" u="none" strike="noStrike" kern="1200" cap="none" spc="0" normalizeH="0" baseline="0" noProof="0">
              <a:ln>
                <a:noFill/>
              </a:ln>
              <a:solidFill>
                <a:srgbClr val="0A294D"/>
              </a:solidFill>
              <a:effectLst/>
              <a:uLnTx/>
              <a:uFillTx/>
              <a:latin typeface="Franklin Gothic Medium" panose="020B0603020102020204" pitchFamily="34" charset="0"/>
              <a:ea typeface="Bud Bold"/>
              <a:cs typeface="Arial" panose="020B0604020202020204" pitchFamily="34" charset="0"/>
              <a:sym typeface="Bud Bold"/>
            </a:endParaRPr>
          </a:p>
        </p:txBody>
      </p:sp>
      <p:sp>
        <p:nvSpPr>
          <p:cNvPr id="13" name="360 NATIONAL…">
            <a:extLst>
              <a:ext uri="{FF2B5EF4-FFF2-40B4-BE49-F238E27FC236}">
                <a16:creationId xmlns:a16="http://schemas.microsoft.com/office/drawing/2014/main" id="{D2669D61-55CD-4256-8492-186BD8CABDFA}"/>
              </a:ext>
            </a:extLst>
          </p:cNvPr>
          <p:cNvSpPr txBox="1"/>
          <p:nvPr/>
        </p:nvSpPr>
        <p:spPr>
          <a:xfrm>
            <a:off x="4123195" y="871781"/>
            <a:ext cx="3406900" cy="193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A294D"/>
                </a:solidFill>
                <a:latin typeface="Bud Bold"/>
                <a:ea typeface="Bud Bold"/>
                <a:cs typeface="Bud Bold"/>
                <a:sym typeface="Bud Bold"/>
              </a:defRPr>
            </a:pPr>
            <a:r>
              <a:rPr kumimoji="0" lang="en-CA" sz="1400" b="0" i="0" u="none" strike="noStrike" kern="1200" cap="none" spc="0" normalizeH="0" baseline="0" noProof="0">
                <a:ln>
                  <a:noFill/>
                </a:ln>
                <a:solidFill>
                  <a:srgbClr val="002069"/>
                </a:solidFill>
                <a:effectLst/>
                <a:uLnTx/>
                <a:uFillTx/>
                <a:latin typeface="Montserrat Medium" panose="00000600000000000000" pitchFamily="2" charset="0"/>
                <a:ea typeface="+mn-lt"/>
                <a:cs typeface="Arial" panose="020B0604020202020204"/>
                <a:sym typeface="Bud Bold"/>
              </a:rPr>
              <a:t>Invite New Consumers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2069"/>
              </a:solidFill>
              <a:effectLst/>
              <a:uLnTx/>
              <a:uFillTx/>
              <a:latin typeface="Montserrat Medium" panose="00000600000000000000" pitchFamily="2" charset="0"/>
              <a:sym typeface="Bud Bold"/>
            </a:endParaRPr>
          </a:p>
        </p:txBody>
      </p:sp>
      <p:sp>
        <p:nvSpPr>
          <p:cNvPr id="14" name="360 NATIONAL…">
            <a:extLst>
              <a:ext uri="{FF2B5EF4-FFF2-40B4-BE49-F238E27FC236}">
                <a16:creationId xmlns:a16="http://schemas.microsoft.com/office/drawing/2014/main" id="{B564A527-FCB0-41CB-83C1-37EAAE2F52A0}"/>
              </a:ext>
            </a:extLst>
          </p:cNvPr>
          <p:cNvSpPr txBox="1"/>
          <p:nvPr/>
        </p:nvSpPr>
        <p:spPr>
          <a:xfrm>
            <a:off x="3761154" y="1593462"/>
            <a:ext cx="4104970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marL="0" marR="0" lvl="1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069"/>
                </a:solidFill>
                <a:effectLst/>
                <a:uLnTx/>
                <a:uFillTx/>
                <a:latin typeface="Montserrat Medium" panose="00000600000000000000" pitchFamily="2" charset="0"/>
                <a:ea typeface="+mn-lt"/>
                <a:cs typeface="Arial" panose="020B0604020202020204"/>
              </a:rPr>
              <a:t>Meaningfully Premium 	    Flavor Variety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2069"/>
                </a:solidFill>
                <a:effectLst/>
                <a:uLnTx/>
                <a:uFillTx/>
                <a:latin typeface="Montserrat Medium" panose="00000600000000000000" pitchFamily="2" charset="0"/>
                <a:ea typeface="+mn-lt"/>
                <a:cs typeface="Arial" panose="020B0604020202020204"/>
              </a:rPr>
              <a:t>	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1CC82C-B8C0-4F91-9F91-4152F0B9B0DE}"/>
              </a:ext>
            </a:extLst>
          </p:cNvPr>
          <p:cNvSpPr/>
          <p:nvPr/>
        </p:nvSpPr>
        <p:spPr>
          <a:xfrm>
            <a:off x="3740606" y="4166470"/>
            <a:ext cx="8308038" cy="1128758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Medium" panose="020B0603020102020204" pitchFamily="34" charset="0"/>
              <a:ea typeface="+mn-ea"/>
              <a:cs typeface="+mn-cs"/>
            </a:endParaRPr>
          </a:p>
        </p:txBody>
      </p:sp>
      <p:graphicFrame>
        <p:nvGraphicFramePr>
          <p:cNvPr id="29" name="Table 6">
            <a:extLst>
              <a:ext uri="{FF2B5EF4-FFF2-40B4-BE49-F238E27FC236}">
                <a16:creationId xmlns:a16="http://schemas.microsoft.com/office/drawing/2014/main" id="{D305BB6D-5184-4CF8-8006-49749C0E7184}"/>
              </a:ext>
            </a:extLst>
          </p:cNvPr>
          <p:cNvGraphicFramePr>
            <a:graphicFrameLocks noGrp="1"/>
          </p:cNvGraphicFramePr>
          <p:nvPr/>
        </p:nvGraphicFramePr>
        <p:xfrm>
          <a:off x="7939508" y="905485"/>
          <a:ext cx="3944266" cy="8149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72133">
                  <a:extLst>
                    <a:ext uri="{9D8B030D-6E8A-4147-A177-3AD203B41FA5}">
                      <a16:colId xmlns:a16="http://schemas.microsoft.com/office/drawing/2014/main" val="3516156043"/>
                    </a:ext>
                  </a:extLst>
                </a:gridCol>
                <a:gridCol w="1972133">
                  <a:extLst>
                    <a:ext uri="{9D8B030D-6E8A-4147-A177-3AD203B41FA5}">
                      <a16:colId xmlns:a16="http://schemas.microsoft.com/office/drawing/2014/main" val="1975255435"/>
                    </a:ext>
                  </a:extLst>
                </a:gridCol>
              </a:tblGrid>
              <a:tr h="271664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>
                          <a:solidFill>
                            <a:schemeClr val="accent1"/>
                          </a:solidFill>
                          <a:latin typeface="Montserrat Medium" panose="00000600000000000000" pitchFamily="2" charset="0"/>
                          <a:ea typeface="+mn-lt"/>
                          <a:cs typeface="Arial" panose="020B0604020202020204"/>
                        </a:rPr>
                        <a:t>GENDER</a:t>
                      </a:r>
                      <a:endParaRPr lang="en-US" sz="1200" b="1" kern="1200">
                        <a:solidFill>
                          <a:schemeClr val="accent1"/>
                        </a:solidFill>
                        <a:latin typeface="Montserrat Medium" panose="00000600000000000000" pitchFamily="2" charset="0"/>
                        <a:ea typeface="+mn-lt"/>
                        <a:cs typeface="Arial" panose="020B0604020202020204"/>
                      </a:endParaRPr>
                    </a:p>
                  </a:txBody>
                  <a:tcPr marT="27432" marB="2743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>
                          <a:solidFill>
                            <a:schemeClr val="accent1"/>
                          </a:solidFill>
                          <a:latin typeface="Montserrat Medium" panose="00000600000000000000" pitchFamily="2" charset="0"/>
                          <a:ea typeface="+mn-lt"/>
                          <a:cs typeface="Arial" panose="020B0604020202020204"/>
                        </a:rPr>
                        <a:t>AGE</a:t>
                      </a:r>
                      <a:endParaRPr lang="en-US" sz="1200" b="1" kern="1200">
                        <a:solidFill>
                          <a:schemeClr val="accent1"/>
                        </a:solidFill>
                        <a:latin typeface="Montserrat Medium" panose="00000600000000000000" pitchFamily="2" charset="0"/>
                        <a:ea typeface="+mn-lt"/>
                        <a:cs typeface="Arial" panose="020B0604020202020204"/>
                      </a:endParaRPr>
                    </a:p>
                  </a:txBody>
                  <a:tcPr marT="27432" marB="2743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0137718"/>
                  </a:ext>
                </a:extLst>
              </a:tr>
              <a:tr h="271664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>
                          <a:solidFill>
                            <a:schemeClr val="accent1"/>
                          </a:solidFill>
                          <a:latin typeface="Montserrat Medium" panose="00000600000000000000" pitchFamily="2" charset="0"/>
                          <a:ea typeface="+mn-lt"/>
                          <a:cs typeface="Arial" panose="020B0604020202020204"/>
                        </a:rPr>
                        <a:t>Co-Ed</a:t>
                      </a:r>
                    </a:p>
                  </a:txBody>
                  <a:tcPr marT="27432" marB="2743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>
                          <a:solidFill>
                            <a:schemeClr val="accent1"/>
                          </a:solidFill>
                          <a:latin typeface="Montserrat Medium" panose="00000600000000000000" pitchFamily="2" charset="0"/>
                          <a:ea typeface="+mn-lt"/>
                          <a:cs typeface="Arial" panose="020B0604020202020204"/>
                        </a:rPr>
                        <a:t>25-34</a:t>
                      </a:r>
                    </a:p>
                  </a:txBody>
                  <a:tcPr marT="27432" marB="27432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2892879"/>
                  </a:ext>
                </a:extLst>
              </a:tr>
              <a:tr h="271664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>
                        <a:solidFill>
                          <a:schemeClr val="accent1"/>
                        </a:solidFill>
                        <a:latin typeface="Montserrat Medium" panose="00000600000000000000" pitchFamily="2" charset="0"/>
                        <a:ea typeface="+mn-lt"/>
                        <a:cs typeface="Arial" panose="020B0604020202020204"/>
                      </a:endParaRPr>
                    </a:p>
                  </a:txBody>
                  <a:tcPr marT="27432" marB="2743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>
                          <a:solidFill>
                            <a:schemeClr val="accent1"/>
                          </a:solidFill>
                          <a:latin typeface="Montserrat Medium" panose="00000600000000000000" pitchFamily="2" charset="0"/>
                          <a:ea typeface="+mn-lt"/>
                          <a:cs typeface="Arial" panose="020B0604020202020204"/>
                        </a:rPr>
                        <a:t>35-54</a:t>
                      </a:r>
                    </a:p>
                  </a:txBody>
                  <a:tcPr marT="27432" marB="2743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2993352"/>
                  </a:ext>
                </a:extLst>
              </a:tr>
            </a:tbl>
          </a:graphicData>
        </a:graphic>
      </p:graphicFrame>
      <p:graphicFrame>
        <p:nvGraphicFramePr>
          <p:cNvPr id="30" name="Table 8">
            <a:extLst>
              <a:ext uri="{FF2B5EF4-FFF2-40B4-BE49-F238E27FC236}">
                <a16:creationId xmlns:a16="http://schemas.microsoft.com/office/drawing/2014/main" id="{676A15E2-7725-4DD5-914C-E50211C23BC4}"/>
              </a:ext>
            </a:extLst>
          </p:cNvPr>
          <p:cNvGraphicFramePr>
            <a:graphicFrameLocks noGrp="1"/>
          </p:cNvGraphicFramePr>
          <p:nvPr/>
        </p:nvGraphicFramePr>
        <p:xfrm>
          <a:off x="3724691" y="5474314"/>
          <a:ext cx="8345495" cy="104951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93499">
                  <a:extLst>
                    <a:ext uri="{9D8B030D-6E8A-4147-A177-3AD203B41FA5}">
                      <a16:colId xmlns:a16="http://schemas.microsoft.com/office/drawing/2014/main" val="3701361764"/>
                    </a:ext>
                  </a:extLst>
                </a:gridCol>
                <a:gridCol w="6151996">
                  <a:extLst>
                    <a:ext uri="{9D8B030D-6E8A-4147-A177-3AD203B41FA5}">
                      <a16:colId xmlns:a16="http://schemas.microsoft.com/office/drawing/2014/main" val="1781376139"/>
                    </a:ext>
                  </a:extLst>
                </a:gridCol>
              </a:tblGrid>
              <a:tr h="47893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>
                          <a:solidFill>
                            <a:schemeClr val="lt1"/>
                          </a:solidFill>
                          <a:latin typeface="Teko"/>
                          <a:ea typeface="+mn-ea"/>
                          <a:cs typeface="Teko" panose="02000000000000000000" pitchFamily="2" charset="0"/>
                        </a:rPr>
                        <a:t>Flavor Profile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200" b="0" kern="1200" noProof="0">
                          <a:solidFill>
                            <a:schemeClr val="accent1"/>
                          </a:solidFill>
                          <a:latin typeface="Montserrat Medium" panose="00000600000000000000" pitchFamily="2" charset="0"/>
                          <a:ea typeface="+mn-ea"/>
                          <a:cs typeface="Arial"/>
                        </a:rPr>
                        <a:t>Featuring our award-winning vodka, coffee cream liqueur and strawberry flavor. Enjoy with a strawberry garnish over ice or straight from our can.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4262914"/>
                  </a:ext>
                </a:extLst>
              </a:tr>
              <a:tr h="57058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>
                          <a:solidFill>
                            <a:schemeClr val="lt1"/>
                          </a:solidFill>
                          <a:latin typeface="Teko"/>
                          <a:ea typeface="+mn-ea"/>
                          <a:cs typeface="Teko" panose="02000000000000000000" pitchFamily="2" charset="0"/>
                        </a:rPr>
                        <a:t>Features/Benefits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200" b="0" kern="1200">
                          <a:solidFill>
                            <a:schemeClr val="accent1"/>
                          </a:solidFill>
                          <a:latin typeface="Montserrat Medium"/>
                          <a:ea typeface="+mn-ea"/>
                          <a:cs typeface="Arial"/>
                        </a:rPr>
                        <a:t>Made with our award-winning vodka and natural flavors.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2434714"/>
                  </a:ext>
                </a:extLst>
              </a:tr>
            </a:tbl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68E9C0FC-C67C-4F96-BC8B-B98F81415654}"/>
              </a:ext>
            </a:extLst>
          </p:cNvPr>
          <p:cNvSpPr txBox="1"/>
          <p:nvPr/>
        </p:nvSpPr>
        <p:spPr>
          <a:xfrm>
            <a:off x="3735845" y="4016816"/>
            <a:ext cx="8321040" cy="369332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eko" panose="02000000000000000000" pitchFamily="2" charset="0"/>
                <a:ea typeface="+mn-ea"/>
                <a:cs typeface="Teko" panose="02000000000000000000" pitchFamily="2" charset="0"/>
              </a:rPr>
              <a:t>Trade &amp; Marketing Support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A207052-F0ED-4254-A4F1-28B2642DEE5F}"/>
              </a:ext>
            </a:extLst>
          </p:cNvPr>
          <p:cNvSpPr txBox="1"/>
          <p:nvPr/>
        </p:nvSpPr>
        <p:spPr>
          <a:xfrm>
            <a:off x="3723470" y="1938021"/>
            <a:ext cx="8306868" cy="369332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eko" panose="02000000000000000000" pitchFamily="2" charset="0"/>
                <a:ea typeface="+mn-ea"/>
                <a:cs typeface="Teko" panose="02000000000000000000" pitchFamily="2" charset="0"/>
              </a:rPr>
              <a:t>Reasons To Believe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0D4D427-D8E0-4489-A0DF-C65B95DF79C9}"/>
              </a:ext>
            </a:extLst>
          </p:cNvPr>
          <p:cNvSpPr txBox="1"/>
          <p:nvPr/>
        </p:nvSpPr>
        <p:spPr>
          <a:xfrm>
            <a:off x="3705439" y="405713"/>
            <a:ext cx="4173031" cy="369332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eko" panose="02000000000000000000" pitchFamily="2" charset="0"/>
                <a:ea typeface="+mn-ea"/>
                <a:cs typeface="Teko" panose="02000000000000000000" pitchFamily="2" charset="0"/>
              </a:rPr>
              <a:t>Ignite Job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CF3B8B2-ACFB-4780-AEC7-5C2C1E45C0EB}"/>
              </a:ext>
            </a:extLst>
          </p:cNvPr>
          <p:cNvSpPr txBox="1"/>
          <p:nvPr/>
        </p:nvSpPr>
        <p:spPr>
          <a:xfrm>
            <a:off x="3708615" y="1120796"/>
            <a:ext cx="4164215" cy="369332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eko" panose="02000000000000000000" pitchFamily="2" charset="0"/>
                <a:ea typeface="+mn-ea"/>
                <a:cs typeface="Teko" panose="02000000000000000000" pitchFamily="2" charset="0"/>
              </a:rPr>
              <a:t>Macro Trends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570E680-50AB-47F1-A3C6-44503204870A}"/>
              </a:ext>
            </a:extLst>
          </p:cNvPr>
          <p:cNvSpPr txBox="1"/>
          <p:nvPr/>
        </p:nvSpPr>
        <p:spPr>
          <a:xfrm>
            <a:off x="7866123" y="405152"/>
            <a:ext cx="4164215" cy="369332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eko" panose="02000000000000000000" pitchFamily="2" charset="0"/>
                <a:ea typeface="+mn-ea"/>
                <a:cs typeface="Teko" panose="02000000000000000000" pitchFamily="2" charset="0"/>
              </a:rPr>
              <a:t>Target Consumer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CECECC2-84B5-47D7-9970-2A7BCB94CC43}"/>
              </a:ext>
            </a:extLst>
          </p:cNvPr>
          <p:cNvSpPr/>
          <p:nvPr/>
        </p:nvSpPr>
        <p:spPr>
          <a:xfrm>
            <a:off x="7215192" y="3591776"/>
            <a:ext cx="1908734" cy="169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1" i="0" u="none" strike="noStrike" kern="1200" cap="none" spc="0" normalizeH="0" baseline="0" noProof="0">
                <a:ln>
                  <a:noFill/>
                </a:ln>
                <a:solidFill>
                  <a:srgbClr val="181749"/>
                </a:solidFill>
                <a:effectLst/>
                <a:uLnTx/>
                <a:uFillTx/>
                <a:latin typeface="Monserrat"/>
                <a:ea typeface="+mn-ea"/>
                <a:cs typeface="Arial"/>
              </a:rPr>
              <a:t>(SOURCE: Givaudan Secondary Research, </a:t>
            </a:r>
            <a:r>
              <a:rPr kumimoji="0" lang="en-US" sz="500" b="1" i="0" u="none" strike="noStrike" kern="1200" cap="none" spc="0" normalizeH="0" baseline="0" noProof="0" err="1">
                <a:ln>
                  <a:noFill/>
                </a:ln>
                <a:solidFill>
                  <a:srgbClr val="181749"/>
                </a:solidFill>
                <a:effectLst/>
                <a:uLnTx/>
                <a:uFillTx/>
                <a:latin typeface="Monserrat"/>
                <a:ea typeface="+mn-ea"/>
                <a:cs typeface="Arial"/>
              </a:rPr>
              <a:t>Datassential</a:t>
            </a:r>
            <a:r>
              <a:rPr kumimoji="0" lang="en-US" sz="500" b="1" i="0" u="none" strike="noStrike" kern="1200" cap="none" spc="0" normalizeH="0" baseline="0" noProof="0">
                <a:ln>
                  <a:noFill/>
                </a:ln>
                <a:solidFill>
                  <a:srgbClr val="181749"/>
                </a:solidFill>
                <a:effectLst/>
                <a:uLnTx/>
                <a:uFillTx/>
                <a:latin typeface="Monserrat"/>
                <a:ea typeface="+mn-ea"/>
                <a:cs typeface="Arial"/>
              </a:rPr>
              <a:t> 2022,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762A958-7AD1-4069-9C0A-4CA3B6D4E608}"/>
              </a:ext>
            </a:extLst>
          </p:cNvPr>
          <p:cNvSpPr txBox="1"/>
          <p:nvPr/>
        </p:nvSpPr>
        <p:spPr>
          <a:xfrm>
            <a:off x="6457983" y="2429351"/>
            <a:ext cx="3286657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2069"/>
                </a:solidFill>
                <a:effectLst/>
                <a:uLnTx/>
                <a:uFillTx/>
                <a:latin typeface="Montserrat Medium" pitchFamily="2" charset="77"/>
                <a:ea typeface="+mn-ea"/>
                <a:cs typeface="Arial"/>
              </a:rPr>
              <a:t>RTB #2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2069"/>
              </a:solidFill>
              <a:effectLst/>
              <a:uLnTx/>
              <a:uFillTx/>
              <a:latin typeface="Montserrat Medium" pitchFamily="2" charset="77"/>
              <a:ea typeface="+mn-ea"/>
              <a:cs typeface="Arial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22A442A-DE8C-4338-97B2-C2AC0EE385A0}"/>
              </a:ext>
            </a:extLst>
          </p:cNvPr>
          <p:cNvSpPr txBox="1"/>
          <p:nvPr/>
        </p:nvSpPr>
        <p:spPr>
          <a:xfrm>
            <a:off x="3723470" y="2429351"/>
            <a:ext cx="2651760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2069"/>
                </a:solidFill>
                <a:effectLst/>
                <a:uLnTx/>
                <a:uFillTx/>
                <a:latin typeface="Montserrat Medium" pitchFamily="2" charset="77"/>
                <a:ea typeface="+mn-ea"/>
                <a:cs typeface="Arial"/>
              </a:rPr>
              <a:t>RTB #1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2069"/>
              </a:solidFill>
              <a:effectLst/>
              <a:uLnTx/>
              <a:uFillTx/>
              <a:latin typeface="Montserrat Medium" pitchFamily="2" charset="77"/>
              <a:ea typeface="+mn-ea"/>
              <a:cs typeface="Arial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7C2175A-1B61-445E-A443-346DC0262E1B}"/>
              </a:ext>
            </a:extLst>
          </p:cNvPr>
          <p:cNvSpPr txBox="1"/>
          <p:nvPr/>
        </p:nvSpPr>
        <p:spPr>
          <a:xfrm>
            <a:off x="9756149" y="2429351"/>
            <a:ext cx="223511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2069"/>
                </a:solidFill>
                <a:effectLst/>
                <a:uLnTx/>
                <a:uFillTx/>
                <a:latin typeface="Montserrat Medium" pitchFamily="2" charset="77"/>
                <a:ea typeface="+mn-ea"/>
                <a:cs typeface="Arial"/>
              </a:rPr>
              <a:t>RTB #3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2069"/>
              </a:solidFill>
              <a:effectLst/>
              <a:uLnTx/>
              <a:uFillTx/>
              <a:latin typeface="Montserrat Medium" pitchFamily="2" charset="77"/>
              <a:ea typeface="+mn-ea"/>
              <a:cs typeface="Arial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F7DD19B-06DB-47F2-8C73-9ED977C803E2}"/>
              </a:ext>
            </a:extLst>
          </p:cNvPr>
          <p:cNvSpPr txBox="1"/>
          <p:nvPr/>
        </p:nvSpPr>
        <p:spPr>
          <a:xfrm>
            <a:off x="75095" y="1616739"/>
            <a:ext cx="3547835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2069"/>
                </a:solidFill>
                <a:effectLst/>
                <a:uLnTx/>
                <a:uFillTx/>
                <a:latin typeface="Montserrat Medium"/>
                <a:ea typeface="+mn-ea"/>
                <a:cs typeface="Teko" panose="02000000000000000000" pitchFamily="2" charset="0"/>
              </a:rPr>
              <a:t>Strawberry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2069"/>
                </a:solidFill>
                <a:effectLst/>
                <a:uLnTx/>
                <a:uFillTx/>
                <a:latin typeface="Montserrat Medium"/>
                <a:ea typeface="+mn-ea"/>
                <a:cs typeface="Teko" panose="02000000000000000000" pitchFamily="2" charset="0"/>
              </a:rPr>
              <a:t>White Russian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002069"/>
              </a:solidFill>
              <a:effectLst/>
              <a:uLnTx/>
              <a:uFillTx/>
              <a:latin typeface="Montserrat Medium" pitchFamily="2" charset="77"/>
              <a:ea typeface="+mn-ea"/>
              <a:cs typeface="Teko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2069"/>
                </a:solidFill>
                <a:effectLst/>
                <a:uLnTx/>
                <a:uFillTx/>
                <a:latin typeface="Montserrat Medium"/>
                <a:ea typeface="+mn-ea"/>
                <a:cs typeface="Teko" panose="02000000000000000000" pitchFamily="2" charset="0"/>
              </a:rPr>
              <a:t>120z 4pk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002069"/>
              </a:solidFill>
              <a:effectLst/>
              <a:uLnTx/>
              <a:uFillTx/>
              <a:latin typeface="Montserrat Medium" pitchFamily="2" charset="77"/>
              <a:ea typeface="+mn-ea"/>
              <a:cs typeface="Teko" panose="02000000000000000000" pitchFamily="2" charset="0"/>
            </a:endParaRPr>
          </a:p>
        </p:txBody>
      </p:sp>
      <p:pic>
        <p:nvPicPr>
          <p:cNvPr id="2" name="Picture 2" descr="Text, logo&#10;&#10;Description automatically generated">
            <a:extLst>
              <a:ext uri="{FF2B5EF4-FFF2-40B4-BE49-F238E27FC236}">
                <a16:creationId xmlns:a16="http://schemas.microsoft.com/office/drawing/2014/main" id="{DC1FB823-BAC8-5B60-73C2-E02A8F2267F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952" t="28596" r="13340" b="31633"/>
          <a:stretch/>
        </p:blipFill>
        <p:spPr>
          <a:xfrm>
            <a:off x="89223" y="402095"/>
            <a:ext cx="3112434" cy="867837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DB14ECC-46E0-4F3C-B9A3-4DB23F0A6BBF}"/>
              </a:ext>
            </a:extLst>
          </p:cNvPr>
          <p:cNvSpPr/>
          <p:nvPr/>
        </p:nvSpPr>
        <p:spPr>
          <a:xfrm>
            <a:off x="11739033" y="1120796"/>
            <a:ext cx="235592" cy="398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1497228-A88E-498F-9452-4F431316969D}"/>
              </a:ext>
            </a:extLst>
          </p:cNvPr>
          <p:cNvSpPr/>
          <p:nvPr/>
        </p:nvSpPr>
        <p:spPr>
          <a:xfrm>
            <a:off x="4328914" y="3591776"/>
            <a:ext cx="1440872" cy="169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" b="1" i="0" u="none" strike="noStrike" kern="1200" cap="none" spc="0" normalizeH="0" baseline="0" noProof="0">
                <a:ln>
                  <a:noFill/>
                </a:ln>
                <a:solidFill>
                  <a:srgbClr val="181749"/>
                </a:solidFill>
                <a:effectLst/>
                <a:uLnTx/>
                <a:uFillTx/>
                <a:latin typeface="Monserrat"/>
                <a:ea typeface="+mn-ea"/>
                <a:cs typeface="Arial"/>
              </a:rPr>
              <a:t>(SOURCE: </a:t>
            </a:r>
            <a:r>
              <a:rPr kumimoji="0" lang="en-US" sz="500" b="1" i="0" u="none" strike="noStrike" kern="1200" cap="none" spc="0" normalizeH="0" baseline="0" noProof="0" err="1">
                <a:ln>
                  <a:noFill/>
                </a:ln>
                <a:solidFill>
                  <a:srgbClr val="181749"/>
                </a:solidFill>
                <a:effectLst/>
                <a:uLnTx/>
                <a:uFillTx/>
                <a:latin typeface="Monserrat"/>
                <a:ea typeface="+mn-ea"/>
                <a:cs typeface="Arial"/>
              </a:rPr>
              <a:t>Circana</a:t>
            </a:r>
            <a:r>
              <a:rPr kumimoji="0" lang="en-US" sz="500" b="1" i="0" u="none" strike="noStrike" kern="1200" cap="none" spc="0" normalizeH="0" baseline="0" noProof="0">
                <a:ln>
                  <a:noFill/>
                </a:ln>
                <a:solidFill>
                  <a:srgbClr val="181749"/>
                </a:solidFill>
                <a:effectLst/>
                <a:uLnTx/>
                <a:uFillTx/>
                <a:latin typeface="Monserrat"/>
                <a:ea typeface="+mn-ea"/>
                <a:cs typeface="Arial"/>
              </a:rPr>
              <a:t> L52Wk Data thru 3/30/24.)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F4B28E8-C9C6-41D2-83A9-CD451A1C7A3A}"/>
              </a:ext>
            </a:extLst>
          </p:cNvPr>
          <p:cNvSpPr/>
          <p:nvPr/>
        </p:nvSpPr>
        <p:spPr>
          <a:xfrm>
            <a:off x="3740606" y="4166470"/>
            <a:ext cx="8308038" cy="1128758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Medium" panose="020B0603020102020204" pitchFamily="34" charset="0"/>
              <a:ea typeface="+mn-ea"/>
              <a:cs typeface="+mn-cs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BE0B6A7-6795-42C6-82C4-0D720E21EED7}"/>
              </a:ext>
            </a:extLst>
          </p:cNvPr>
          <p:cNvSpPr txBox="1"/>
          <p:nvPr/>
        </p:nvSpPr>
        <p:spPr>
          <a:xfrm>
            <a:off x="3519344" y="4553355"/>
            <a:ext cx="1313117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2069"/>
                </a:solidFill>
                <a:effectLst/>
                <a:uLnTx/>
                <a:uFillTx/>
                <a:latin typeface="Montserrat Medium" pitchFamily="2" charset="77"/>
                <a:ea typeface="+mn-ea"/>
                <a:cs typeface="+mn-cs"/>
              </a:rPr>
              <a:t>Trade POCM &amp; SMT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Medium" pitchFamily="2" charset="77"/>
              <a:ea typeface="+mn-ea"/>
              <a:cs typeface="+mn-cs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D86B54F-F4AF-4716-96D5-110C67E80B5D}"/>
              </a:ext>
            </a:extLst>
          </p:cNvPr>
          <p:cNvSpPr txBox="1"/>
          <p:nvPr/>
        </p:nvSpPr>
        <p:spPr>
          <a:xfrm>
            <a:off x="3735845" y="4016816"/>
            <a:ext cx="8321040" cy="369332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eko" panose="02000000000000000000" pitchFamily="2" charset="0"/>
                <a:ea typeface="+mn-ea"/>
                <a:cs typeface="Teko" panose="02000000000000000000" pitchFamily="2" charset="0"/>
              </a:rPr>
              <a:t>Trade &amp; Marketing Support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B6651C8-9B83-427F-BBC4-3F8BD79D8533}"/>
              </a:ext>
            </a:extLst>
          </p:cNvPr>
          <p:cNvSpPr txBox="1"/>
          <p:nvPr/>
        </p:nvSpPr>
        <p:spPr>
          <a:xfrm>
            <a:off x="5744112" y="4553355"/>
            <a:ext cx="1156347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2069"/>
                </a:solidFill>
                <a:effectLst/>
                <a:uLnTx/>
                <a:uFillTx/>
                <a:latin typeface="Montserrat Medium" pitchFamily="2" charset="77"/>
                <a:ea typeface="+mn-ea"/>
                <a:cs typeface="+mn-cs"/>
              </a:rPr>
              <a:t>Retail Sampling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Medium" pitchFamily="2" charset="77"/>
              <a:ea typeface="+mn-ea"/>
              <a:cs typeface="+mn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42581E2-66B7-4DA0-9383-A1BA6EB84E51}"/>
              </a:ext>
            </a:extLst>
          </p:cNvPr>
          <p:cNvSpPr txBox="1"/>
          <p:nvPr/>
        </p:nvSpPr>
        <p:spPr>
          <a:xfrm>
            <a:off x="7749285" y="4540531"/>
            <a:ext cx="1313117" cy="54886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2069"/>
                </a:solidFill>
                <a:effectLst/>
                <a:uLnTx/>
                <a:uFillTx/>
                <a:latin typeface="Montserrat Medium" pitchFamily="2" charset="77"/>
                <a:ea typeface="+mn-ea"/>
                <a:cs typeface="+mn-cs"/>
              </a:rPr>
              <a:t>XM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2069"/>
                </a:solidFill>
                <a:effectLst/>
                <a:uLnTx/>
                <a:uFillTx/>
                <a:latin typeface="Montserrat Medium" pitchFamily="2" charset="77"/>
                <a:ea typeface="+mn-ea"/>
                <a:cs typeface="+mn-cs"/>
              </a:rPr>
              <a:t>&amp; Merch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Medium" pitchFamily="2" charset="77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9785DB4-2720-5B01-CBA3-07ED8B574C2F}"/>
              </a:ext>
            </a:extLst>
          </p:cNvPr>
          <p:cNvSpPr/>
          <p:nvPr/>
        </p:nvSpPr>
        <p:spPr>
          <a:xfrm>
            <a:off x="3761153" y="2529850"/>
            <a:ext cx="2880494" cy="11208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2069"/>
                </a:solidFill>
                <a:effectLst/>
                <a:uLnTx/>
                <a:uFillTx/>
                <a:latin typeface="Montserrat Medium" pitchFamily="2" charset="77"/>
                <a:ea typeface="+mn-ea"/>
                <a:cs typeface="Arial"/>
              </a:rPr>
              <a:t>Cutwater White Russian is the #4 vodka-based cocktail in $ sales and Highest Purchase Frequency in portfolio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9BB3247-2777-4E1A-532A-B90E1D337395}"/>
              </a:ext>
            </a:extLst>
          </p:cNvPr>
          <p:cNvSpPr/>
          <p:nvPr/>
        </p:nvSpPr>
        <p:spPr>
          <a:xfrm>
            <a:off x="6560923" y="2529850"/>
            <a:ext cx="2880494" cy="11678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2069"/>
                </a:solidFill>
                <a:effectLst/>
                <a:uLnTx/>
                <a:uFillTx/>
                <a:latin typeface="Montserrat Medium" pitchFamily="2" charset="77"/>
                <a:ea typeface="+mn-ea"/>
                <a:cs typeface="Arial"/>
              </a:rPr>
              <a:t>Peppermint White Russian was the #1 4PK in $ ROS in Q4 2023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5ED7A11-6BA1-13A0-E324-3AE9BCEBA89D}"/>
              </a:ext>
            </a:extLst>
          </p:cNvPr>
          <p:cNvSpPr/>
          <p:nvPr/>
        </p:nvSpPr>
        <p:spPr>
          <a:xfrm>
            <a:off x="9544357" y="2529850"/>
            <a:ext cx="2446902" cy="11678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2069"/>
                </a:solidFill>
                <a:effectLst/>
                <a:uLnTx/>
                <a:uFillTx/>
                <a:latin typeface="Montserrat Medium" pitchFamily="2" charset="77"/>
                <a:ea typeface="+mn-ea"/>
                <a:cs typeface="Arial"/>
              </a:rPr>
              <a:t>Made with Cutwater’s Award-Winning Vodka; only Strawberry White Russian canned cocktail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9B4527-85E9-8F7B-D791-625C1B7891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90165" y="4449920"/>
            <a:ext cx="529450" cy="77705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5FE3F96-FA3B-64B2-5712-87AF25E196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91722" y="4460691"/>
            <a:ext cx="528853" cy="777055"/>
          </a:xfrm>
          <a:prstGeom prst="rect">
            <a:avLst/>
          </a:prstGeom>
        </p:spPr>
      </p:pic>
      <p:pic>
        <p:nvPicPr>
          <p:cNvPr id="24" name="Picture 23" descr="A group of cans of drinks&#10;&#10;Description automatically generated">
            <a:extLst>
              <a:ext uri="{FF2B5EF4-FFF2-40B4-BE49-F238E27FC236}">
                <a16:creationId xmlns:a16="http://schemas.microsoft.com/office/drawing/2014/main" id="{0ED930A8-47C1-7A14-D27F-740C2F8425CC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7090" y="4505327"/>
            <a:ext cx="937703" cy="656392"/>
          </a:xfrm>
          <a:prstGeom prst="rect">
            <a:avLst/>
          </a:prstGeom>
        </p:spPr>
      </p:pic>
      <p:pic>
        <p:nvPicPr>
          <p:cNvPr id="25" name="Picture 24" descr="A can of white russian and a glass of ice cream&#10;&#10;Description automatically generated">
            <a:extLst>
              <a:ext uri="{FF2B5EF4-FFF2-40B4-BE49-F238E27FC236}">
                <a16:creationId xmlns:a16="http://schemas.microsoft.com/office/drawing/2014/main" id="{6CD2BA25-EF5D-B53B-F21B-E6C7B82F1ED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588" y="4418147"/>
            <a:ext cx="521234" cy="781851"/>
          </a:xfrm>
          <a:prstGeom prst="rect">
            <a:avLst/>
          </a:prstGeom>
        </p:spPr>
      </p:pic>
      <p:pic>
        <p:nvPicPr>
          <p:cNvPr id="26" name="Picture 25" descr="A can of white russian beverage next to a glass of ice&#10;&#10;Description automatically generated">
            <a:extLst>
              <a:ext uri="{FF2B5EF4-FFF2-40B4-BE49-F238E27FC236}">
                <a16:creationId xmlns:a16="http://schemas.microsoft.com/office/drawing/2014/main" id="{39805C15-6475-30EE-ACE5-2F8F19936F1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898" y="4418147"/>
            <a:ext cx="521233" cy="78185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E9182D1-FDC2-1489-8C9E-4AB33C4A88D6}"/>
              </a:ext>
            </a:extLst>
          </p:cNvPr>
          <p:cNvSpPr/>
          <p:nvPr/>
        </p:nvSpPr>
        <p:spPr>
          <a:xfrm>
            <a:off x="4616741" y="4703788"/>
            <a:ext cx="1058203" cy="2335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0A297B-EB4F-C2C1-F4CB-6B94BB17ED3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72700" y="2567986"/>
            <a:ext cx="1371262" cy="2437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ED4ECFD-BACD-DCF3-117E-49C91414098D}"/>
              </a:ext>
            </a:extLst>
          </p:cNvPr>
          <p:cNvSpPr txBox="1"/>
          <p:nvPr/>
        </p:nvSpPr>
        <p:spPr>
          <a:xfrm>
            <a:off x="9934008" y="4661077"/>
            <a:ext cx="1313117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2069"/>
                </a:solidFill>
                <a:effectLst/>
                <a:uLnTx/>
                <a:uFillTx/>
                <a:latin typeface="Montserrat Medium" pitchFamily="2" charset="77"/>
                <a:ea typeface="+mn-ea"/>
                <a:cs typeface="+mn-cs"/>
              </a:rPr>
              <a:t>Social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4CB8F0D-DC3A-3734-7DC2-1109CAC00963}"/>
              </a:ext>
            </a:extLst>
          </p:cNvPr>
          <p:cNvGrpSpPr/>
          <p:nvPr/>
        </p:nvGrpSpPr>
        <p:grpSpPr>
          <a:xfrm>
            <a:off x="11080243" y="4414233"/>
            <a:ext cx="505728" cy="809961"/>
            <a:chOff x="8673274" y="1007624"/>
            <a:chExt cx="2860462" cy="5080181"/>
          </a:xfrm>
        </p:grpSpPr>
        <p:sp>
          <p:nvSpPr>
            <p:cNvPr id="17" name="Rectangle: Rounded Corners 15">
              <a:extLst>
                <a:ext uri="{FF2B5EF4-FFF2-40B4-BE49-F238E27FC236}">
                  <a16:creationId xmlns:a16="http://schemas.microsoft.com/office/drawing/2014/main" id="{05075048-23CE-B6E9-3B75-07E4621C074A}"/>
                </a:ext>
              </a:extLst>
            </p:cNvPr>
            <p:cNvSpPr/>
            <p:nvPr/>
          </p:nvSpPr>
          <p:spPr>
            <a:xfrm>
              <a:off x="8925481" y="1189381"/>
              <a:ext cx="2283580" cy="4824331"/>
            </a:xfrm>
            <a:prstGeom prst="round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28" name="itscocktailhour__1716390379_3373646778065323898_55638579241">
              <a:hlinkClick r:id="" action="ppaction://media"/>
              <a:extLst>
                <a:ext uri="{FF2B5EF4-FFF2-40B4-BE49-F238E27FC236}">
                  <a16:creationId xmlns:a16="http://schemas.microsoft.com/office/drawing/2014/main" id="{630CCEED-9E5A-0DD5-2002-48010ED933AB}"/>
                </a:ext>
              </a:extLst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13"/>
            <a:stretch>
              <a:fillRect/>
            </a:stretch>
          </p:blipFill>
          <p:spPr>
            <a:xfrm>
              <a:off x="8925481" y="1647248"/>
              <a:ext cx="2283580" cy="4059698"/>
            </a:xfrm>
            <a:prstGeom prst="rect">
              <a:avLst/>
            </a:prstGeom>
          </p:spPr>
        </p:pic>
        <p:pic>
          <p:nvPicPr>
            <p:cNvPr id="31" name="Picture 30" descr="A black screen with a black background&#10;&#10;Description automatically generated">
              <a:extLst>
                <a:ext uri="{FF2B5EF4-FFF2-40B4-BE49-F238E27FC236}">
                  <a16:creationId xmlns:a16="http://schemas.microsoft.com/office/drawing/2014/main" id="{1D7B3618-EB93-EAA2-DFDD-80BF35265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8673274" y="1007624"/>
              <a:ext cx="2860462" cy="50801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82003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4AEEC3-2395-4AFC-8679-4BE062009F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697" y="470284"/>
            <a:ext cx="0" cy="0"/>
          </a:xfrm>
          <a:prstGeom prst="rect">
            <a:avLst/>
          </a:prstGeom>
        </p:spPr>
      </p:pic>
      <p:graphicFrame>
        <p:nvGraphicFramePr>
          <p:cNvPr id="5" name="Table 8">
            <a:extLst>
              <a:ext uri="{FF2B5EF4-FFF2-40B4-BE49-F238E27FC236}">
                <a16:creationId xmlns:a16="http://schemas.microsoft.com/office/drawing/2014/main" id="{689AC1D7-C539-405F-AEE2-019F43B39E81}"/>
              </a:ext>
            </a:extLst>
          </p:cNvPr>
          <p:cNvGraphicFramePr>
            <a:graphicFrameLocks noGrp="1"/>
          </p:cNvGraphicFramePr>
          <p:nvPr/>
        </p:nvGraphicFramePr>
        <p:xfrm>
          <a:off x="3705438" y="404995"/>
          <a:ext cx="8410360" cy="141278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02361">
                  <a:extLst>
                    <a:ext uri="{9D8B030D-6E8A-4147-A177-3AD203B41FA5}">
                      <a16:colId xmlns:a16="http://schemas.microsoft.com/office/drawing/2014/main" val="336891291"/>
                    </a:ext>
                  </a:extLst>
                </a:gridCol>
                <a:gridCol w="1179640">
                  <a:extLst>
                    <a:ext uri="{9D8B030D-6E8A-4147-A177-3AD203B41FA5}">
                      <a16:colId xmlns:a16="http://schemas.microsoft.com/office/drawing/2014/main" val="3240452400"/>
                    </a:ext>
                  </a:extLst>
                </a:gridCol>
                <a:gridCol w="1179492">
                  <a:extLst>
                    <a:ext uri="{9D8B030D-6E8A-4147-A177-3AD203B41FA5}">
                      <a16:colId xmlns:a16="http://schemas.microsoft.com/office/drawing/2014/main" val="2668122968"/>
                    </a:ext>
                  </a:extLst>
                </a:gridCol>
                <a:gridCol w="1116948">
                  <a:extLst>
                    <a:ext uri="{9D8B030D-6E8A-4147-A177-3AD203B41FA5}">
                      <a16:colId xmlns:a16="http://schemas.microsoft.com/office/drawing/2014/main" val="2351515049"/>
                    </a:ext>
                  </a:extLst>
                </a:gridCol>
                <a:gridCol w="1383497">
                  <a:extLst>
                    <a:ext uri="{9D8B030D-6E8A-4147-A177-3AD203B41FA5}">
                      <a16:colId xmlns:a16="http://schemas.microsoft.com/office/drawing/2014/main" val="1819409698"/>
                    </a:ext>
                  </a:extLst>
                </a:gridCol>
                <a:gridCol w="1274211">
                  <a:extLst>
                    <a:ext uri="{9D8B030D-6E8A-4147-A177-3AD203B41FA5}">
                      <a16:colId xmlns:a16="http://schemas.microsoft.com/office/drawing/2014/main" val="2394489036"/>
                    </a:ext>
                  </a:extLst>
                </a:gridCol>
                <a:gridCol w="1274211">
                  <a:extLst>
                    <a:ext uri="{9D8B030D-6E8A-4147-A177-3AD203B41FA5}">
                      <a16:colId xmlns:a16="http://schemas.microsoft.com/office/drawing/2014/main" val="298324723"/>
                    </a:ext>
                  </a:extLst>
                </a:gridCol>
              </a:tblGrid>
              <a:tr h="649123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Teko"/>
                          <a:cs typeface="Teko" panose="02000000000000000000" pitchFamily="2" charset="0"/>
                        </a:rPr>
                        <a:t>STR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Teko"/>
                          <a:cs typeface="Teko" panose="02000000000000000000" pitchFamily="2" charset="0"/>
                        </a:rPr>
                        <a:t>Price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Teko"/>
                          <a:cs typeface="Teko" panose="02000000000000000000" pitchFamily="2" charset="0"/>
                        </a:rPr>
                        <a:t>UPC Code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Teko"/>
                          <a:cs typeface="Teko" panose="02000000000000000000" pitchFamily="2" charset="0"/>
                        </a:rPr>
                        <a:t>Case Code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latin typeface="Teko"/>
                          <a:cs typeface="Teko" panose="02000000000000000000" pitchFamily="2" charset="0"/>
                        </a:rPr>
                        <a:t>Case Dimensions w” x h” x d”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Teko"/>
                          <a:cs typeface="Teko" panose="02000000000000000000" pitchFamily="2" charset="0"/>
                        </a:rPr>
                        <a:t>Focused Channels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latin typeface="Teko"/>
                          <a:cs typeface="Teko" panose="02000000000000000000" pitchFamily="2" charset="0"/>
                        </a:rPr>
                        <a:t>State Availability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892102"/>
                  </a:ext>
                </a:extLst>
              </a:tr>
              <a:tr h="7636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kern="1200">
                          <a:solidFill>
                            <a:schemeClr val="accent1"/>
                          </a:solidFill>
                          <a:latin typeface="Montserrat Medium"/>
                          <a:ea typeface="+mn-ea"/>
                          <a:cs typeface="Arial"/>
                        </a:rPr>
                        <a:t>1/1/25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kern="1200">
                          <a:solidFill>
                            <a:schemeClr val="accent1"/>
                          </a:solidFill>
                          <a:latin typeface="Montserrat Medium"/>
                          <a:ea typeface="+mn-ea"/>
                          <a:cs typeface="Arial"/>
                        </a:rPr>
                        <a:t>Line-priced with existing 4pks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kern="1200">
                          <a:solidFill>
                            <a:schemeClr val="accent1"/>
                          </a:solidFill>
                          <a:latin typeface="Montserrat Medium"/>
                          <a:ea typeface="+mn-ea"/>
                          <a:cs typeface="Arial"/>
                        </a:rPr>
                        <a:t>816751024253</a:t>
                      </a:r>
                    </a:p>
                  </a:txBody>
                  <a:tcPr marL="6350" marR="6350" marT="635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kern="1200">
                          <a:solidFill>
                            <a:schemeClr val="accent1"/>
                          </a:solidFill>
                          <a:latin typeface="Montserrat Medium"/>
                          <a:ea typeface="+mn-ea"/>
                          <a:cs typeface="Arial"/>
                        </a:rPr>
                        <a:t>816751024260</a:t>
                      </a:r>
                    </a:p>
                  </a:txBody>
                  <a:tcPr marL="6350" marR="6350" marT="635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kern="1200">
                          <a:solidFill>
                            <a:schemeClr val="accent1"/>
                          </a:solidFill>
                          <a:latin typeface="Montserrat Medium"/>
                          <a:ea typeface="+mn-ea"/>
                          <a:cs typeface="Arial"/>
                        </a:rPr>
                        <a:t>16.13 x 10.88 x 5</a:t>
                      </a:r>
                      <a:endParaRPr lang="en-US" sz="1100" b="0" i="0" kern="1200">
                        <a:solidFill>
                          <a:schemeClr val="accent1"/>
                        </a:solidFill>
                        <a:latin typeface="Montserrat Medium" panose="00000600000000000000" pitchFamily="2" charset="0"/>
                        <a:ea typeface="+mn-ea"/>
                        <a:cs typeface="Arial"/>
                      </a:endParaRPr>
                    </a:p>
                  </a:txBody>
                  <a:tcPr marL="6350" marR="6350" marT="635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kern="1200">
                          <a:solidFill>
                            <a:schemeClr val="accent1"/>
                          </a:solidFill>
                          <a:latin typeface="Montserrat Medium"/>
                          <a:ea typeface="+mn-ea"/>
                          <a:cs typeface="Arial"/>
                        </a:rPr>
                        <a:t>Large Format, Small Format, &amp; Package Liquor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kern="1200">
                          <a:solidFill>
                            <a:schemeClr val="accent1"/>
                          </a:solidFill>
                          <a:latin typeface="Montserrat Medium" panose="00000600000000000000" pitchFamily="2" charset="0"/>
                          <a:ea typeface="+mn-ea"/>
                          <a:cs typeface="Arial"/>
                        </a:rPr>
                        <a:t>Pilot is Select Markets </a:t>
                      </a: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9"/>
                          </a:solidFill>
                          <a:effectLst/>
                          <a:uLnTx/>
                          <a:uFillTx/>
                          <a:latin typeface="Montserrat Medium"/>
                          <a:ea typeface="+mn-ea"/>
                          <a:cs typeface="Arial"/>
                        </a:rPr>
                        <a:t>(Mamba States + CA/NV)</a:t>
                      </a:r>
                      <a:endParaRPr lang="en-US" sz="1100" b="0" i="0" kern="1200">
                        <a:solidFill>
                          <a:schemeClr val="accent1"/>
                        </a:solidFill>
                        <a:latin typeface="Montserrat Medium" panose="00000600000000000000" pitchFamily="2" charset="0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4600474"/>
                  </a:ext>
                </a:extLst>
              </a:tr>
            </a:tbl>
          </a:graphicData>
        </a:graphic>
      </p:graphicFrame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AF5EB24-258F-4532-9393-3AB1B33C4139}"/>
              </a:ext>
            </a:extLst>
          </p:cNvPr>
          <p:cNvCxnSpPr>
            <a:cxnSpLocks/>
          </p:cNvCxnSpPr>
          <p:nvPr/>
        </p:nvCxnSpPr>
        <p:spPr>
          <a:xfrm>
            <a:off x="1851940" y="5094535"/>
            <a:ext cx="1228" cy="1282186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2" descr="Text, logo&#10;&#10;Description automatically generated">
            <a:extLst>
              <a:ext uri="{FF2B5EF4-FFF2-40B4-BE49-F238E27FC236}">
                <a16:creationId xmlns:a16="http://schemas.microsoft.com/office/drawing/2014/main" id="{40D9B73D-8100-9331-8BAA-7AAF626BEA4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952" t="28596" r="13340" b="31633"/>
          <a:stretch/>
        </p:blipFill>
        <p:spPr>
          <a:xfrm>
            <a:off x="89223" y="402095"/>
            <a:ext cx="3112434" cy="867837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0C48B17-D48C-4C1C-88E6-C1EA1D9A9F3A}"/>
              </a:ext>
            </a:extLst>
          </p:cNvPr>
          <p:cNvSpPr/>
          <p:nvPr/>
        </p:nvSpPr>
        <p:spPr>
          <a:xfrm>
            <a:off x="3721164" y="2337332"/>
            <a:ext cx="8377817" cy="1461326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Medium" panose="020B0603020102020204" pitchFamily="34" charset="0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C1588D6-F6DA-4247-84E3-33D3B6D55398}"/>
              </a:ext>
            </a:extLst>
          </p:cNvPr>
          <p:cNvSpPr txBox="1"/>
          <p:nvPr/>
        </p:nvSpPr>
        <p:spPr>
          <a:xfrm>
            <a:off x="3705438" y="2133534"/>
            <a:ext cx="8410360" cy="382182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eko" panose="02000000000000000000" pitchFamily="2" charset="0"/>
                <a:ea typeface="+mn-ea"/>
                <a:cs typeface="Teko" panose="02000000000000000000" pitchFamily="2" charset="0"/>
              </a:rPr>
              <a:t>Merchandising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10101"/>
              </a:solidFill>
              <a:effectLst/>
              <a:uLnTx/>
              <a:uFillTx/>
              <a:latin typeface="Teko" panose="02000000000000000000" pitchFamily="2" charset="0"/>
              <a:ea typeface="+mn-ea"/>
              <a:cs typeface="Teko" panose="02000000000000000000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DFBF76B-D97E-4117-89CE-10637B15D1D4}"/>
              </a:ext>
            </a:extLst>
          </p:cNvPr>
          <p:cNvSpPr txBox="1"/>
          <p:nvPr/>
        </p:nvSpPr>
        <p:spPr>
          <a:xfrm>
            <a:off x="3841512" y="2665062"/>
            <a:ext cx="8137120" cy="969496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1" i="0" u="none" strike="noStrike" kern="1200" cap="none" spc="0" normalizeH="0" baseline="0" noProof="0">
                <a:ln>
                  <a:noFill/>
                </a:ln>
                <a:solidFill>
                  <a:srgbClr val="002069"/>
                </a:solidFill>
                <a:effectLst/>
                <a:uLnTx/>
                <a:uFillTx/>
                <a:latin typeface="Montserrat Medium"/>
                <a:ea typeface="+mn-ea"/>
                <a:cs typeface="Arial"/>
              </a:rPr>
              <a:t>To be merchandised on Spirit-based Cocktails warm shelf 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900" b="1" i="0" u="none" strike="noStrike" kern="1200" cap="none" spc="0" normalizeH="0" baseline="0" noProof="0">
              <a:ln>
                <a:noFill/>
              </a:ln>
              <a:solidFill>
                <a:srgbClr val="002069"/>
              </a:solidFill>
              <a:effectLst/>
              <a:uLnTx/>
              <a:uFillTx/>
              <a:latin typeface="Montserrat Medium" panose="00000600000000000000" pitchFamily="2" charset="0"/>
              <a:ea typeface="+mn-ea"/>
              <a:cs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900" b="1" i="0" u="none" strike="noStrike" kern="1200" cap="none" spc="0" normalizeH="0" baseline="0" noProof="0">
                <a:ln>
                  <a:noFill/>
                </a:ln>
                <a:solidFill>
                  <a:srgbClr val="002069"/>
                </a:solidFill>
                <a:effectLst/>
                <a:uLnTx/>
                <a:uFillTx/>
                <a:latin typeface="Montserrat Medium"/>
                <a:ea typeface="+mn-ea"/>
                <a:cs typeface="Arial"/>
              </a:rPr>
              <a:t>Brand blocked with other Cutwater items 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56BC0BE-3D75-4A79-804D-5B5DEB700C7C}"/>
              </a:ext>
            </a:extLst>
          </p:cNvPr>
          <p:cNvCxnSpPr>
            <a:cxnSpLocks/>
          </p:cNvCxnSpPr>
          <p:nvPr/>
        </p:nvCxnSpPr>
        <p:spPr>
          <a:xfrm>
            <a:off x="3869399" y="5092599"/>
            <a:ext cx="1228" cy="1282186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05C1B5B-1906-FECE-D6FB-EF7497AB6392}"/>
              </a:ext>
            </a:extLst>
          </p:cNvPr>
          <p:cNvSpPr txBox="1"/>
          <p:nvPr/>
        </p:nvSpPr>
        <p:spPr>
          <a:xfrm>
            <a:off x="75095" y="1616739"/>
            <a:ext cx="3547835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2069"/>
                </a:solidFill>
                <a:effectLst/>
                <a:uLnTx/>
                <a:uFillTx/>
                <a:latin typeface="Montserrat Medium"/>
                <a:ea typeface="+mn-ea"/>
                <a:cs typeface="Teko" panose="02000000000000000000" pitchFamily="2" charset="0"/>
              </a:rPr>
              <a:t>Strawberry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2069"/>
                </a:solidFill>
                <a:effectLst/>
                <a:uLnTx/>
                <a:uFillTx/>
                <a:latin typeface="Montserrat Medium"/>
                <a:ea typeface="+mn-ea"/>
                <a:cs typeface="Teko" panose="02000000000000000000" pitchFamily="2" charset="0"/>
              </a:rPr>
              <a:t>White Russian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002069"/>
              </a:solidFill>
              <a:effectLst/>
              <a:uLnTx/>
              <a:uFillTx/>
              <a:latin typeface="Montserrat Medium" pitchFamily="2" charset="77"/>
              <a:ea typeface="+mn-ea"/>
              <a:cs typeface="Teko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2069"/>
                </a:solidFill>
                <a:effectLst/>
                <a:uLnTx/>
                <a:uFillTx/>
                <a:latin typeface="Montserrat Medium"/>
                <a:ea typeface="+mn-ea"/>
                <a:cs typeface="Teko" panose="02000000000000000000" pitchFamily="2" charset="0"/>
              </a:rPr>
              <a:t>12oz 4pk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002069"/>
              </a:solidFill>
              <a:effectLst/>
              <a:uLnTx/>
              <a:uFillTx/>
              <a:latin typeface="Montserrat Medium" pitchFamily="2" charset="77"/>
              <a:ea typeface="+mn-ea"/>
              <a:cs typeface="Teko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DE6ADC9-73F8-2FB1-36CF-CF7BF53A47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2700" y="2567986"/>
            <a:ext cx="1371262" cy="2437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7F53D55-36BB-197F-3002-63917B8693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04" y="5216209"/>
            <a:ext cx="1751471" cy="11043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D416D6B-E3E4-43A0-3ECA-8AA3FD376F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4137" y="5216209"/>
            <a:ext cx="1751471" cy="11043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B7B413F-B1C5-63AF-578B-3F4670D632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1350" y="5216209"/>
            <a:ext cx="1751471" cy="1104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4536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250</Words>
  <Application>Microsoft Office PowerPoint</Application>
  <PresentationFormat>Widescreen</PresentationFormat>
  <Paragraphs>67</Paragraphs>
  <Slides>2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1" baseType="lpstr">
      <vt:lpstr>Arial</vt:lpstr>
      <vt:lpstr>ArialMT</vt:lpstr>
      <vt:lpstr>Calibri</vt:lpstr>
      <vt:lpstr>Calibri Light</vt:lpstr>
      <vt:lpstr>Franklin Gothic Medium</vt:lpstr>
      <vt:lpstr>Monserrat</vt:lpstr>
      <vt:lpstr>Montserrat Medium</vt:lpstr>
      <vt:lpstr>Teko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Testa, Andrew</dc:creator>
  <cp:lastModifiedBy>Testa, Andrew</cp:lastModifiedBy>
  <cp:revision>1</cp:revision>
  <dcterms:created xsi:type="dcterms:W3CDTF">2024-09-13T11:31:05Z</dcterms:created>
  <dcterms:modified xsi:type="dcterms:W3CDTF">2024-09-13T11:32:36Z</dcterms:modified>
</cp:coreProperties>
</file>