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  <p:sldId id="27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53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Donald, Molly" userId="616bce17-6244-4652-b26e-f2122fbe5c9f" providerId="ADAL" clId="{59AB5D8C-4C8C-4A05-B5E7-C2A1D77F65AD}"/>
    <pc:docChg chg="modSld">
      <pc:chgData name="McDonald, Molly" userId="616bce17-6244-4652-b26e-f2122fbe5c9f" providerId="ADAL" clId="{59AB5D8C-4C8C-4A05-B5E7-C2A1D77F65AD}" dt="2026-07-31T15:20:40.508" v="1" actId="6549"/>
      <pc:docMkLst>
        <pc:docMk/>
      </pc:docMkLst>
      <pc:sldChg chg="modSp mod">
        <pc:chgData name="McDonald, Molly" userId="616bce17-6244-4652-b26e-f2122fbe5c9f" providerId="ADAL" clId="{59AB5D8C-4C8C-4A05-B5E7-C2A1D77F65AD}" dt="2026-07-31T15:20:40.508" v="1" actId="6549"/>
        <pc:sldMkLst>
          <pc:docMk/>
          <pc:sldMk cId="0" sldId="271"/>
        </pc:sldMkLst>
        <pc:spChg chg="mod">
          <ac:chgData name="McDonald, Molly" userId="616bce17-6244-4652-b26e-f2122fbe5c9f" providerId="ADAL" clId="{59AB5D8C-4C8C-4A05-B5E7-C2A1D77F65AD}" dt="2026-07-31T15:20:40.508" v="1" actId="6549"/>
          <ac:spMkLst>
            <pc:docMk/>
            <pc:sldMk cId="0" sldId="271"/>
            <ac:spMk id="28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0AEB9-0200-61B2-97EC-84F792D2BE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22E2CA-A35B-78EF-1EC6-6B7A54EE2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C8F94-7CED-411A-AA21-51FA304F2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79D6-313C-0B41-A26D-C980C5D81DE7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A93D2-422B-6D2B-A6B4-7D992D768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2AAB6-1063-FDEA-0AFA-9B0163F17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C8544-E4A0-7A40-85A5-AA4BAE93C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572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77AC9-2E05-F19A-3DE6-BE86B3FE2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57A44-FD6C-51E8-FCC3-996AF23C90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BC647-A455-45EC-D4A2-A91B53598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79D6-313C-0B41-A26D-C980C5D81DE7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7EBC5-86C4-BE5B-CCDF-15EC627E8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E8025-538D-E65F-F19C-712DC2405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C8544-E4A0-7A40-85A5-AA4BAE93C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217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119D8-F52D-3709-F7C7-B2E393096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16057-5844-3B80-6F22-068064406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23629-F763-72F3-5CDB-87E46F331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79D6-313C-0B41-A26D-C980C5D81DE7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BF1B6-CD57-F378-9CA7-28147C769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EAE6F-7E78-DB2F-5EE2-5470BA99F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C8544-E4A0-7A40-85A5-AA4BAE93C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187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F1E86-7BEF-08D8-0789-D02D58CB9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0FF15-3595-C013-4AFD-F0A2AD5353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D6913D-CF4F-8E75-407D-05C25ABEF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47275-EA1D-DF73-FB46-B5FBBA315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79D6-313C-0B41-A26D-C980C5D81DE7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A35D3A-F94F-013E-3FC4-3FB4B36A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23108E-80C6-CE63-162C-BA72EB241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C8544-E4A0-7A40-85A5-AA4BAE93C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41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0C746-DD31-C050-4D94-E7E09E255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F0E1C-0FC5-F750-C12A-1AE25D75B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315C06-8B78-1EEB-42BE-4524CDA6B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62CDC5-647A-A2DC-5702-9D2645232A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055370-E22C-AA7E-C0C3-CA28025114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516E73-CDC6-3ED2-B5B2-0770AB1B2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79D6-313C-0B41-A26D-C980C5D81DE7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A616A1-2BF8-5116-18DA-37109D57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377FAA-1180-369E-59E2-0E06B997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C8544-E4A0-7A40-85A5-AA4BAE93C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305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4D870-1BE4-CCFF-B39E-37A13B1FA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CE1A4B-0E9E-2838-F1C7-6D4B9C81A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79D6-313C-0B41-A26D-C980C5D81DE7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AE5231-BD0C-9CBD-811C-463355D10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C20FC9-4B95-A815-5D46-9BDC2D111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C8544-E4A0-7A40-85A5-AA4BAE93C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158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8925F2-27DC-80A1-BC92-2F772A0DC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79D6-313C-0B41-A26D-C980C5D81DE7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BA3CE9-E3B5-FEA3-856A-3F8E9CD5C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98F1C-ADAC-A4F4-5240-5A7C9605F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C8544-E4A0-7A40-85A5-AA4BAE93C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942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5F78F-9FC8-5E32-F986-3D6994ED7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D6519-29BC-89CC-DF77-E0FE9A497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F23562-8B15-6D67-AA85-1C958DD212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980BE3-E26E-C744-021B-6F4227E1B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79D6-313C-0B41-A26D-C980C5D81DE7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598798-DD59-5F72-1845-C823B3F5D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A01F93-7C75-417F-41FF-74237E2E6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C8544-E4A0-7A40-85A5-AA4BAE93C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31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1DD8A-9F1E-3DED-F821-3FE4EA827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0B0265-6F82-1E71-9664-A0E871B11E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33BA0-3023-FDA6-0E35-5716817EFD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807A87-14BF-6B55-55D4-25C261BD1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79D6-313C-0B41-A26D-C980C5D81DE7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2094E5-E9A6-149F-8D59-0655D4DC7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1F8A6-FCA2-022F-0AED-D763D8732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C8544-E4A0-7A40-85A5-AA4BAE93C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88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23F4D-140B-C549-278E-58DC70749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72F107-2977-CCFD-002C-A23B3F23E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CAA1C-5C18-80B1-2229-7D30143EB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79D6-313C-0B41-A26D-C980C5D81DE7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B5451-0B02-8C61-48D5-49151416B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18EA3-7AB3-0CC2-ECB3-B7AB94349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C8544-E4A0-7A40-85A5-AA4BAE93C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171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477AF9-C0FE-0B13-7857-F4BEF4C432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38E7D2-6991-4478-8F77-D3FD25147E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7F950-7501-B4A7-C036-D4F4F45DE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79D6-313C-0B41-A26D-C980C5D81DE7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EB6C0-0772-725A-6DBB-707C7A2B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3886A-21E0-238C-2757-A1B4A82FC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C8544-E4A0-7A40-85A5-AA4BAE93C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962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969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12497A-4787-3F1A-1080-505B6B0E5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F5B3D0-D72A-80CE-6D84-3E3DDC742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8419B-156C-8DE6-7112-055E700F5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2979D6-313C-0B41-A26D-C980C5D81DE7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9DC2C-BCD7-99F4-271B-5F1C0FE16F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F3921-B12F-C664-2892-875B765696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2C8544-E4A0-7A40-85A5-AA4BAE93C1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49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tx"/>
          <p:cNvSpPr/>
          <p:nvPr/>
        </p:nvSpPr>
        <p:spPr>
          <a:xfrm>
            <a:off x="548640" y="455000"/>
            <a:ext cx="90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C8102E"/>
                </a:solidFill>
                <a:latin typeface="Calibri" pitchFamily="34" charset="0"/>
                <a:cs typeface="Calibri" pitchFamily="34" charset="0"/>
              </a:rPr>
              <a:t>SECTION 1  ·  TRADE PROGRAM</a:t>
            </a:r>
          </a:p>
        </p:txBody>
      </p:sp>
      <p:sp>
        <p:nvSpPr>
          <p:cNvPr id="272" name="tx"/>
          <p:cNvSpPr/>
          <p:nvPr/>
        </p:nvSpPr>
        <p:spPr>
          <a:xfrm>
            <a:off x="548640" y="760000"/>
            <a:ext cx="10200000" cy="7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kern="0" dirty="0">
                <a:solidFill>
                  <a:srgbClr val="0E1E48"/>
                </a:solidFill>
                <a:latin typeface="Cambria" pitchFamily="34" charset="0"/>
                <a:cs typeface="Cambria" pitchFamily="34" charset="0"/>
              </a:rPr>
              <a:t>Distributor Incentive — Off-Premise</a:t>
            </a:r>
          </a:p>
        </p:txBody>
      </p:sp>
      <p:sp>
        <p:nvSpPr>
          <p:cNvPr id="273" name="tx"/>
          <p:cNvSpPr/>
          <p:nvPr/>
        </p:nvSpPr>
        <p:spPr>
          <a:xfrm>
            <a:off x="548640" y="1500000"/>
            <a:ext cx="10600000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kern="0" dirty="0">
                <a:solidFill>
                  <a:srgbClr val="687189"/>
                </a:solidFill>
                <a:latin typeface="Calibri" pitchFamily="34" charset="0"/>
                <a:cs typeface="Calibri" pitchFamily="34" charset="0"/>
              </a:rPr>
              <a:t>Payout for driving new points of distribution and displays in the off-premise channel.</a:t>
            </a:r>
          </a:p>
        </p:txBody>
      </p:sp>
      <p:sp>
        <p:nvSpPr>
          <p:cNvPr id="274" name="tx"/>
          <p:cNvSpPr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200" dirty="0">
                <a:solidFill>
                  <a:srgbClr val="687189"/>
                </a:solidFill>
                <a:latin typeface="Calibri" pitchFamily="34" charset="0"/>
                <a:cs typeface="Calibri" pitchFamily="34" charset="0"/>
              </a:rPr>
              <a:t>REAL AMERICAN BEER</a:t>
            </a:r>
          </a:p>
        </p:txBody>
      </p:sp>
      <p:sp>
        <p:nvSpPr>
          <p:cNvPr id="275" name="tx"/>
          <p:cNvSpPr/>
          <p:nvPr/>
        </p:nvSpPr>
        <p:spPr>
          <a:xfrm>
            <a:off x="11155680" y="6419088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b="1" kern="0" dirty="0">
                <a:solidFill>
                  <a:srgbClr val="687189"/>
                </a:solidFill>
                <a:latin typeface="Calibri" pitchFamily="34" charset="0"/>
                <a:cs typeface="Calibri" pitchFamily="34" charset="0"/>
              </a:rPr>
              <a:t>12</a:t>
            </a:r>
          </a:p>
        </p:txBody>
      </p:sp>
      <p:sp>
        <p:nvSpPr>
          <p:cNvPr id="277" name="sh"/>
          <p:cNvSpPr/>
          <p:nvPr/>
        </p:nvSpPr>
        <p:spPr>
          <a:xfrm>
            <a:off x="10963320" y="454960"/>
            <a:ext cx="640080" cy="640080"/>
          </a:xfrm>
          <a:prstGeom prst="ellipse">
            <a:avLst/>
          </a:prstGeom>
          <a:solidFill>
            <a:srgbClr val="C8102E"/>
          </a:solidFill>
          <a:ln>
            <a:noFill/>
          </a:ln>
          <a:effectLst>
            <a:outerShdw blurRad="90000" dist="38100" dir="5400000" rotWithShape="0">
              <a:srgbClr val="0E1E4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6" name="tx"/>
          <p:cNvSpPr/>
          <p:nvPr/>
        </p:nvSpPr>
        <p:spPr>
          <a:xfrm>
            <a:off x="11113360" y="525000"/>
            <a:ext cx="34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kern="0" dirty="0">
                <a:solidFill>
                  <a:srgbClr val="FFFFFF"/>
                </a:solidFill>
                <a:latin typeface="Cambria" pitchFamily="34" charset="0"/>
                <a:cs typeface="Cambria" pitchFamily="34" charset="0"/>
              </a:rPr>
              <a:t>$</a:t>
            </a:r>
          </a:p>
        </p:txBody>
      </p:sp>
      <p:sp>
        <p:nvSpPr>
          <p:cNvPr id="278" name="sh"/>
          <p:cNvSpPr/>
          <p:nvPr/>
        </p:nvSpPr>
        <p:spPr>
          <a:xfrm>
            <a:off x="548640" y="2140000"/>
            <a:ext cx="3500000" cy="230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6350">
            <a:solidFill>
              <a:srgbClr val="DDE3EF"/>
            </a:solidFill>
          </a:ln>
          <a:effectLst>
            <a:outerShdw blurRad="90000" dist="38100" dir="5400000" rotWithShape="0">
              <a:srgbClr val="0E1E4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9" name="tx"/>
          <p:cNvSpPr/>
          <p:nvPr/>
        </p:nvSpPr>
        <p:spPr>
          <a:xfrm>
            <a:off x="848640" y="2260000"/>
            <a:ext cx="2900000" cy="20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6600" b="1" kern="0" dirty="0">
                <a:solidFill>
                  <a:srgbClr val="C8102E"/>
                </a:solidFill>
                <a:latin typeface="Cambria" pitchFamily="34" charset="0"/>
                <a:cs typeface="Cambria" pitchFamily="34" charset="0"/>
              </a:rPr>
              <a:t>$10</a:t>
            </a:r>
          </a:p>
          <a:p>
            <a:pPr marL="0" indent="0" algn="l">
              <a:spcAft>
                <a:spcPts val="300"/>
              </a:spcAft>
              <a:buNone/>
            </a:pPr>
            <a:r>
              <a:rPr lang="en-US" sz="1450" b="1" kern="0" spc="100" dirty="0">
                <a:solidFill>
                  <a:srgbClr val="0E1E48"/>
                </a:solidFill>
                <a:latin typeface="Calibri" pitchFamily="34" charset="0"/>
                <a:cs typeface="Calibri" pitchFamily="34" charset="0"/>
              </a:rPr>
              <a:t>PER POD</a:t>
            </a:r>
          </a:p>
          <a:p>
            <a:pPr marL="0" indent="0" algn="l">
              <a:buNone/>
            </a:pPr>
            <a:r>
              <a:rPr lang="en-US" sz="1100" kern="0" dirty="0">
                <a:solidFill>
                  <a:srgbClr val="687189"/>
                </a:solidFill>
                <a:latin typeface="Calibri" pitchFamily="34" charset="0"/>
                <a:cs typeface="Calibri" pitchFamily="34" charset="0"/>
              </a:rPr>
              <a:t>Each new off-premise point of distribution</a:t>
            </a:r>
          </a:p>
        </p:txBody>
      </p:sp>
      <p:sp>
        <p:nvSpPr>
          <p:cNvPr id="280" name="sh"/>
          <p:cNvSpPr/>
          <p:nvPr/>
        </p:nvSpPr>
        <p:spPr>
          <a:xfrm>
            <a:off x="4346000" y="2140000"/>
            <a:ext cx="3500000" cy="230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6350">
            <a:solidFill>
              <a:srgbClr val="DDE3EF"/>
            </a:solidFill>
          </a:ln>
          <a:effectLst>
            <a:outerShdw blurRad="90000" dist="38100" dir="5400000" rotWithShape="0">
              <a:srgbClr val="0E1E4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1" name="tx"/>
          <p:cNvSpPr/>
          <p:nvPr/>
        </p:nvSpPr>
        <p:spPr>
          <a:xfrm>
            <a:off x="4646000" y="2260000"/>
            <a:ext cx="2900000" cy="20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6600" b="1" kern="0" dirty="0">
                <a:solidFill>
                  <a:srgbClr val="C8102E"/>
                </a:solidFill>
                <a:latin typeface="Cambria" pitchFamily="34" charset="0"/>
                <a:cs typeface="Cambria" pitchFamily="34" charset="0"/>
              </a:rPr>
              <a:t>$10</a:t>
            </a:r>
          </a:p>
          <a:p>
            <a:pPr marL="0" indent="0" algn="l">
              <a:spcAft>
                <a:spcPts val="300"/>
              </a:spcAft>
              <a:buNone/>
            </a:pPr>
            <a:r>
              <a:rPr lang="en-US" sz="1450" b="1" kern="0" spc="100" dirty="0">
                <a:solidFill>
                  <a:srgbClr val="0E1E48"/>
                </a:solidFill>
                <a:latin typeface="Calibri" pitchFamily="34" charset="0"/>
                <a:cs typeface="Calibri" pitchFamily="34" charset="0"/>
              </a:rPr>
              <a:t>10-CASE DISPLAY</a:t>
            </a:r>
          </a:p>
          <a:p>
            <a:pPr marL="0" indent="0" algn="l">
              <a:buNone/>
            </a:pPr>
            <a:r>
              <a:rPr lang="en-US" sz="1100" kern="0" dirty="0">
                <a:solidFill>
                  <a:srgbClr val="687189"/>
                </a:solidFill>
                <a:latin typeface="Calibri" pitchFamily="34" charset="0"/>
                <a:cs typeface="Calibri" pitchFamily="34" charset="0"/>
              </a:rPr>
              <a:t>Per qualifying off-premise display</a:t>
            </a:r>
          </a:p>
        </p:txBody>
      </p:sp>
      <p:sp>
        <p:nvSpPr>
          <p:cNvPr id="282" name="sh"/>
          <p:cNvSpPr/>
          <p:nvPr/>
        </p:nvSpPr>
        <p:spPr>
          <a:xfrm>
            <a:off x="8143360" y="2140000"/>
            <a:ext cx="3500000" cy="2300000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>
            <a:outerShdw blurRad="90000" dist="38100" dir="5400000" rotWithShape="0">
              <a:srgbClr val="0E1E4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3" name="sh"/>
          <p:cNvSpPr/>
          <p:nvPr/>
        </p:nvSpPr>
        <p:spPr>
          <a:xfrm>
            <a:off x="10923360" y="2320000"/>
            <a:ext cx="540000" cy="320000"/>
          </a:xfrm>
          <a:prstGeom prst="roundRect">
            <a:avLst>
              <a:gd name="adj" fmla="val 45000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kern="0" spc="100" dirty="0">
                <a:solidFill>
                  <a:srgbClr val="C8102E"/>
                </a:solidFill>
                <a:latin typeface="Calibri" pitchFamily="34" charset="0"/>
                <a:cs typeface="Calibri" pitchFamily="34" charset="0"/>
              </a:rPr>
              <a:t>VIP</a:t>
            </a:r>
          </a:p>
        </p:txBody>
      </p:sp>
      <p:sp>
        <p:nvSpPr>
          <p:cNvPr id="284" name="tx"/>
          <p:cNvSpPr/>
          <p:nvPr/>
        </p:nvSpPr>
        <p:spPr>
          <a:xfrm>
            <a:off x="8443360" y="2260000"/>
            <a:ext cx="2900000" cy="20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200"/>
              </a:spcAft>
              <a:buNone/>
            </a:pPr>
            <a:r>
              <a:rPr lang="en-US" sz="6600" b="1" kern="0" dirty="0">
                <a:solidFill>
                  <a:srgbClr val="FFFFFF"/>
                </a:solidFill>
                <a:latin typeface="Cambria" pitchFamily="34" charset="0"/>
                <a:cs typeface="Cambria" pitchFamily="34" charset="0"/>
              </a:rPr>
              <a:t>$25</a:t>
            </a:r>
          </a:p>
          <a:p>
            <a:pPr marL="0" indent="0" algn="l">
              <a:spcAft>
                <a:spcPts val="300"/>
              </a:spcAft>
              <a:buNone/>
            </a:pPr>
            <a:r>
              <a:rPr lang="en-US" sz="1450" b="1" kern="0" spc="1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20-CASE DISPLAY</a:t>
            </a:r>
          </a:p>
          <a:p>
            <a:pPr marL="0" indent="0" algn="l">
              <a:buNone/>
            </a:pPr>
            <a:r>
              <a:rPr lang="en-US" sz="1100" kern="0" dirty="0">
                <a:solidFill>
                  <a:srgbClr val="FFD7DD"/>
                </a:solidFill>
                <a:latin typeface="Calibri" pitchFamily="34" charset="0"/>
                <a:cs typeface="Calibri" pitchFamily="34" charset="0"/>
              </a:rPr>
              <a:t>VIP tier · cases sold confirmed by account</a:t>
            </a:r>
          </a:p>
        </p:txBody>
      </p:sp>
      <p:sp>
        <p:nvSpPr>
          <p:cNvPr id="285" name="sh"/>
          <p:cNvSpPr/>
          <p:nvPr/>
        </p:nvSpPr>
        <p:spPr>
          <a:xfrm>
            <a:off x="548640" y="4665000"/>
            <a:ext cx="11094720" cy="780000"/>
          </a:xfrm>
          <a:prstGeom prst="roundRect">
            <a:avLst>
              <a:gd name="adj" fmla="val 8000"/>
            </a:avLst>
          </a:prstGeom>
          <a:solidFill>
            <a:srgbClr val="0E1E48"/>
          </a:solidFill>
          <a:ln>
            <a:noFill/>
          </a:ln>
          <a:effectLst>
            <a:outerShdw blurRad="90000" dist="38100" dir="5400000" rotWithShape="0">
              <a:srgbClr val="0E1E4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6" name="tx"/>
          <p:cNvSpPr/>
          <p:nvPr/>
        </p:nvSpPr>
        <p:spPr>
          <a:xfrm>
            <a:off x="948640" y="4700000"/>
            <a:ext cx="10294720" cy="7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b="1" kern="0" spc="250" dirty="0">
                <a:solidFill>
                  <a:srgbClr val="9AA6C0"/>
                </a:solidFill>
                <a:latin typeface="Calibri" pitchFamily="34" charset="0"/>
                <a:cs typeface="Calibri" pitchFamily="34" charset="0"/>
              </a:rPr>
              <a:t>TO QUALIFY</a:t>
            </a:r>
          </a:p>
        </p:txBody>
      </p:sp>
      <p:sp>
        <p:nvSpPr>
          <p:cNvPr id="2" name="sh">
            <a:extLst>
              <a:ext uri="{FF2B5EF4-FFF2-40B4-BE49-F238E27FC236}">
                <a16:creationId xmlns:a16="http://schemas.microsoft.com/office/drawing/2014/main" id="{F782E17C-5B3F-B181-5CDE-8DB2BCF7B180}"/>
              </a:ext>
            </a:extLst>
          </p:cNvPr>
          <p:cNvSpPr/>
          <p:nvPr/>
        </p:nvSpPr>
        <p:spPr>
          <a:xfrm>
            <a:off x="548640" y="5410000"/>
            <a:ext cx="11094720" cy="560000"/>
          </a:xfrm>
          <a:prstGeom prst="roundRect">
            <a:avLst>
              <a:gd name="adj" fmla="val 9000"/>
            </a:avLst>
          </a:prstGeom>
          <a:solidFill>
            <a:srgbClr val="0E1E48"/>
          </a:solidFill>
          <a:ln>
            <a:noFill/>
          </a:ln>
          <a:effectLst>
            <a:outerShdw blurRad="90000" dist="38100" dir="5400000" rotWithShape="0">
              <a:srgbClr val="0E1E48">
                <a:alpha val="20000"/>
              </a:srgbClr>
            </a:outerShdw>
          </a:effectLst>
        </p:spPr>
        <p:txBody>
          <a:bodyPr/>
          <a:lstStyle/>
          <a:p>
            <a:pPr algn="ctr"/>
            <a:r>
              <a:rPr lang="en-US" b="1" kern="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✓  Based on 90-day non-buy accounts            ✓  Program runs Sep 1 – Sep 30, 2026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x"/>
          <p:cNvSpPr/>
          <p:nvPr/>
        </p:nvSpPr>
        <p:spPr>
          <a:xfrm>
            <a:off x="548640" y="455000"/>
            <a:ext cx="90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C8102E"/>
                </a:solidFill>
                <a:latin typeface="Calibri" pitchFamily="34" charset="0"/>
                <a:cs typeface="Calibri" pitchFamily="34" charset="0"/>
              </a:rPr>
              <a:t>SECTION 1  ·  TRADE PROGRAM</a:t>
            </a:r>
          </a:p>
        </p:txBody>
      </p:sp>
      <p:sp>
        <p:nvSpPr>
          <p:cNvPr id="288" name="tx"/>
          <p:cNvSpPr/>
          <p:nvPr/>
        </p:nvSpPr>
        <p:spPr>
          <a:xfrm>
            <a:off x="548640" y="760000"/>
            <a:ext cx="10200000" cy="7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kern="0" dirty="0">
                <a:solidFill>
                  <a:srgbClr val="0E1E48"/>
                </a:solidFill>
                <a:latin typeface="Cambria" pitchFamily="34" charset="0"/>
                <a:cs typeface="Cambria" pitchFamily="34" charset="0"/>
              </a:rPr>
              <a:t>Distributor Incentive — On-Premise</a:t>
            </a:r>
          </a:p>
        </p:txBody>
      </p:sp>
      <p:sp>
        <p:nvSpPr>
          <p:cNvPr id="289" name="tx"/>
          <p:cNvSpPr/>
          <p:nvPr/>
        </p:nvSpPr>
        <p:spPr>
          <a:xfrm>
            <a:off x="548640" y="1500000"/>
            <a:ext cx="10600000" cy="3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kern="0" dirty="0">
                <a:solidFill>
                  <a:srgbClr val="687189"/>
                </a:solidFill>
                <a:latin typeface="Calibri" pitchFamily="34" charset="0"/>
                <a:cs typeface="Calibri" pitchFamily="34" charset="0"/>
              </a:rPr>
              <a:t>Rewards for on-premise POD gains and new draft placements. All based on 90-day non-buy accounts.</a:t>
            </a:r>
          </a:p>
        </p:txBody>
      </p:sp>
      <p:sp>
        <p:nvSpPr>
          <p:cNvPr id="290" name="tx"/>
          <p:cNvSpPr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kern="0" spc="200" dirty="0">
                <a:solidFill>
                  <a:srgbClr val="687189"/>
                </a:solidFill>
                <a:latin typeface="Calibri" pitchFamily="34" charset="0"/>
                <a:cs typeface="Calibri" pitchFamily="34" charset="0"/>
              </a:rPr>
              <a:t>REAL AMERICAN BEER</a:t>
            </a:r>
          </a:p>
        </p:txBody>
      </p:sp>
      <p:sp>
        <p:nvSpPr>
          <p:cNvPr id="291" name="tx"/>
          <p:cNvSpPr/>
          <p:nvPr/>
        </p:nvSpPr>
        <p:spPr>
          <a:xfrm>
            <a:off x="11155680" y="6419088"/>
            <a:ext cx="54864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b="1" kern="0" dirty="0">
                <a:solidFill>
                  <a:srgbClr val="687189"/>
                </a:solidFill>
                <a:latin typeface="Calibri" pitchFamily="34" charset="0"/>
                <a:cs typeface="Calibri" pitchFamily="34" charset="0"/>
              </a:rPr>
              <a:t>13</a:t>
            </a:r>
          </a:p>
        </p:txBody>
      </p:sp>
      <p:sp>
        <p:nvSpPr>
          <p:cNvPr id="293" name="sh"/>
          <p:cNvSpPr/>
          <p:nvPr/>
        </p:nvSpPr>
        <p:spPr>
          <a:xfrm>
            <a:off x="10963320" y="454960"/>
            <a:ext cx="640080" cy="640080"/>
          </a:xfrm>
          <a:prstGeom prst="ellipse">
            <a:avLst/>
          </a:prstGeom>
          <a:solidFill>
            <a:srgbClr val="C8102E"/>
          </a:solidFill>
          <a:ln>
            <a:noFill/>
          </a:ln>
          <a:effectLst>
            <a:outerShdw blurRad="90000" dist="38100" dir="5400000" rotWithShape="0">
              <a:srgbClr val="0E1E4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2" name="tx"/>
          <p:cNvSpPr/>
          <p:nvPr/>
        </p:nvSpPr>
        <p:spPr>
          <a:xfrm>
            <a:off x="11113360" y="525000"/>
            <a:ext cx="340000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kern="0" dirty="0">
                <a:solidFill>
                  <a:srgbClr val="FFFFFF"/>
                </a:solidFill>
                <a:latin typeface="Cambria" pitchFamily="34" charset="0"/>
                <a:cs typeface="Cambria" pitchFamily="34" charset="0"/>
              </a:rPr>
              <a:t>$</a:t>
            </a:r>
          </a:p>
        </p:txBody>
      </p:sp>
      <p:sp>
        <p:nvSpPr>
          <p:cNvPr id="294" name="sh"/>
          <p:cNvSpPr/>
          <p:nvPr/>
        </p:nvSpPr>
        <p:spPr>
          <a:xfrm>
            <a:off x="548640" y="1980000"/>
            <a:ext cx="5397360" cy="1400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6350">
            <a:solidFill>
              <a:srgbClr val="DDE3EF"/>
            </a:solidFill>
          </a:ln>
          <a:effectLst>
            <a:outerShdw blurRad="90000" dist="38100" dir="5400000" rotWithShape="0">
              <a:srgbClr val="0E1E4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5" name="tx"/>
          <p:cNvSpPr/>
          <p:nvPr/>
        </p:nvSpPr>
        <p:spPr>
          <a:xfrm>
            <a:off x="868640" y="1980000"/>
            <a:ext cx="2450000" cy="1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600" b="1" kern="0" dirty="0">
                <a:solidFill>
                  <a:srgbClr val="C8102E"/>
                </a:solidFill>
                <a:latin typeface="Cambria" pitchFamily="34" charset="0"/>
                <a:cs typeface="Cambria" pitchFamily="34" charset="0"/>
              </a:rPr>
              <a:t>$10</a:t>
            </a:r>
          </a:p>
        </p:txBody>
      </p:sp>
      <p:sp>
        <p:nvSpPr>
          <p:cNvPr id="296" name="tx"/>
          <p:cNvSpPr/>
          <p:nvPr/>
        </p:nvSpPr>
        <p:spPr>
          <a:xfrm>
            <a:off x="3498640" y="1980000"/>
            <a:ext cx="2247360" cy="1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250"/>
              </a:spcAft>
              <a:buNone/>
            </a:pPr>
            <a:r>
              <a:rPr lang="en-US" sz="1450" b="1" kern="0" spc="100" dirty="0">
                <a:solidFill>
                  <a:srgbClr val="0E1E48"/>
                </a:solidFill>
                <a:latin typeface="Calibri" pitchFamily="34" charset="0"/>
                <a:cs typeface="Calibri" pitchFamily="34" charset="0"/>
              </a:rPr>
              <a:t>PER POD</a:t>
            </a:r>
          </a:p>
          <a:p>
            <a:pPr marL="0" indent="0" algn="l">
              <a:buNone/>
            </a:pPr>
            <a:r>
              <a:rPr lang="en-US" sz="1100" kern="0" dirty="0">
                <a:solidFill>
                  <a:srgbClr val="687189"/>
                </a:solidFill>
                <a:latin typeface="Calibri" pitchFamily="34" charset="0"/>
                <a:cs typeface="Calibri" pitchFamily="34" charset="0"/>
              </a:rPr>
              <a:t>Each on-premise point of distribution</a:t>
            </a:r>
          </a:p>
        </p:txBody>
      </p:sp>
      <p:sp>
        <p:nvSpPr>
          <p:cNvPr id="297" name="sh"/>
          <p:cNvSpPr/>
          <p:nvPr/>
        </p:nvSpPr>
        <p:spPr>
          <a:xfrm>
            <a:off x="6246000" y="1980000"/>
            <a:ext cx="5397360" cy="14000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6350">
            <a:solidFill>
              <a:srgbClr val="DDE3EF"/>
            </a:solidFill>
          </a:ln>
          <a:effectLst>
            <a:outerShdw blurRad="90000" dist="38100" dir="5400000" rotWithShape="0">
              <a:srgbClr val="0E1E4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8" name="tx"/>
          <p:cNvSpPr/>
          <p:nvPr/>
        </p:nvSpPr>
        <p:spPr>
          <a:xfrm>
            <a:off x="6566000" y="1980000"/>
            <a:ext cx="2450000" cy="1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b="1" kern="0" dirty="0">
                <a:solidFill>
                  <a:srgbClr val="C8102E"/>
                </a:solidFill>
                <a:latin typeface="Cambria" pitchFamily="34" charset="0"/>
                <a:cs typeface="Cambria" pitchFamily="34" charset="0"/>
              </a:rPr>
              <a:t>16 oz</a:t>
            </a:r>
          </a:p>
        </p:txBody>
      </p:sp>
      <p:sp>
        <p:nvSpPr>
          <p:cNvPr id="299" name="tx"/>
          <p:cNvSpPr/>
          <p:nvPr/>
        </p:nvSpPr>
        <p:spPr>
          <a:xfrm>
            <a:off x="9196000" y="1980000"/>
            <a:ext cx="2247360" cy="1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250"/>
              </a:spcAft>
              <a:buNone/>
            </a:pPr>
            <a:r>
              <a:rPr lang="en-US" sz="1450" b="1" kern="0" spc="100" dirty="0">
                <a:solidFill>
                  <a:srgbClr val="0E1E48"/>
                </a:solidFill>
                <a:latin typeface="Calibri" pitchFamily="34" charset="0"/>
                <a:cs typeface="Calibri" pitchFamily="34" charset="0"/>
              </a:rPr>
              <a:t>3-CASE DEAL</a:t>
            </a:r>
          </a:p>
          <a:p>
            <a:pPr marL="0" indent="0" algn="l">
              <a:buNone/>
            </a:pPr>
            <a:r>
              <a:rPr lang="en-US" sz="1100" kern="0" dirty="0">
                <a:solidFill>
                  <a:srgbClr val="687189"/>
                </a:solidFill>
                <a:latin typeface="Calibri" pitchFamily="34" charset="0"/>
                <a:cs typeface="Calibri" pitchFamily="34" charset="0"/>
              </a:rPr>
              <a:t>Deal to support placement</a:t>
            </a:r>
          </a:p>
        </p:txBody>
      </p:sp>
      <p:sp>
        <p:nvSpPr>
          <p:cNvPr id="300" name="sh"/>
          <p:cNvSpPr/>
          <p:nvPr/>
        </p:nvSpPr>
        <p:spPr>
          <a:xfrm>
            <a:off x="548640" y="3660000"/>
            <a:ext cx="11094720" cy="1520000"/>
          </a:xfrm>
          <a:prstGeom prst="roundRect">
            <a:avLst>
              <a:gd name="adj" fmla="val 6000"/>
            </a:avLst>
          </a:prstGeom>
          <a:solidFill>
            <a:srgbClr val="C8102E"/>
          </a:solidFill>
          <a:ln>
            <a:noFill/>
          </a:ln>
          <a:effectLst>
            <a:outerShdw blurRad="90000" dist="38100" dir="5400000" rotWithShape="0">
              <a:srgbClr val="0E1E4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1" name="tx"/>
          <p:cNvSpPr/>
          <p:nvPr/>
        </p:nvSpPr>
        <p:spPr>
          <a:xfrm>
            <a:off x="968640" y="3660000"/>
            <a:ext cx="4300000" cy="1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80"/>
              </a:spcAft>
              <a:buNone/>
            </a:pPr>
            <a:r>
              <a:rPr lang="en-US" sz="1650" b="1" kern="0" dirty="0">
                <a:solidFill>
                  <a:srgbClr val="FFFFFF"/>
                </a:solidFill>
                <a:latin typeface="Cambria" pitchFamily="34" charset="0"/>
                <a:cs typeface="Cambria" pitchFamily="34" charset="0"/>
              </a:rPr>
              <a:t>NEW DRAFT</a:t>
            </a:r>
          </a:p>
          <a:p>
            <a:pPr marL="0" indent="0" algn="l">
              <a:spcAft>
                <a:spcPts val="200"/>
              </a:spcAft>
              <a:buNone/>
            </a:pPr>
            <a:r>
              <a:rPr lang="en-US" sz="1650" b="1" kern="0" dirty="0">
                <a:solidFill>
                  <a:srgbClr val="FFFFFF"/>
                </a:solidFill>
                <a:latin typeface="Cambria" pitchFamily="34" charset="0"/>
                <a:cs typeface="Cambria" pitchFamily="34" charset="0"/>
              </a:rPr>
              <a:t>PLACEMENT</a:t>
            </a:r>
          </a:p>
          <a:p>
            <a:pPr marL="0" indent="0" algn="l">
              <a:buNone/>
            </a:pPr>
            <a:r>
              <a:rPr lang="en-US" sz="1000" kern="0" dirty="0">
                <a:solidFill>
                  <a:srgbClr val="FFD7DD"/>
                </a:solidFill>
                <a:latin typeface="Calibri" pitchFamily="34" charset="0"/>
                <a:cs typeface="Calibri" pitchFamily="34" charset="0"/>
              </a:rPr>
              <a:t>Reward path per new draft account</a:t>
            </a:r>
          </a:p>
        </p:txBody>
      </p:sp>
      <p:sp>
        <p:nvSpPr>
          <p:cNvPr id="302" name="sh"/>
          <p:cNvSpPr/>
          <p:nvPr/>
        </p:nvSpPr>
        <p:spPr>
          <a:xfrm>
            <a:off x="5498640" y="3960000"/>
            <a:ext cx="1744906" cy="9200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>
            <a:outerShdw blurRad="90000" dist="38100" dir="5400000" rotWithShape="0">
              <a:srgbClr val="0E1E4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3" name="tx"/>
          <p:cNvSpPr/>
          <p:nvPr/>
        </p:nvSpPr>
        <p:spPr>
          <a:xfrm>
            <a:off x="5498640" y="3960000"/>
            <a:ext cx="1744906" cy="9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150"/>
              </a:spcAft>
              <a:buNone/>
            </a:pPr>
            <a:r>
              <a:rPr lang="en-US" sz="2500" b="1" kern="0" dirty="0">
                <a:solidFill>
                  <a:srgbClr val="C8102E"/>
                </a:solidFill>
                <a:latin typeface="Cambria" pitchFamily="34" charset="0"/>
                <a:cs typeface="Cambria" pitchFamily="34" charset="0"/>
              </a:rPr>
              <a:t>$25</a:t>
            </a:r>
          </a:p>
          <a:p>
            <a:pPr marL="0" indent="0" algn="ctr">
              <a:buNone/>
            </a:pPr>
            <a:r>
              <a:rPr lang="en-US" sz="950" b="1" kern="0" spc="60" dirty="0">
                <a:solidFill>
                  <a:srgbClr val="0E1E48"/>
                </a:solidFill>
                <a:latin typeface="Calibri" pitchFamily="34" charset="0"/>
                <a:cs typeface="Calibri" pitchFamily="34" charset="0"/>
              </a:rPr>
              <a:t>1ST BUY</a:t>
            </a:r>
          </a:p>
        </p:txBody>
      </p:sp>
      <p:sp>
        <p:nvSpPr>
          <p:cNvPr id="304" name="tx"/>
          <p:cNvSpPr/>
          <p:nvPr/>
        </p:nvSpPr>
        <p:spPr>
          <a:xfrm>
            <a:off x="7223546" y="3960000"/>
            <a:ext cx="190000" cy="9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›</a:t>
            </a:r>
          </a:p>
        </p:txBody>
      </p:sp>
      <p:sp>
        <p:nvSpPr>
          <p:cNvPr id="305" name="sh"/>
          <p:cNvSpPr/>
          <p:nvPr/>
        </p:nvSpPr>
        <p:spPr>
          <a:xfrm>
            <a:off x="7413546" y="3960000"/>
            <a:ext cx="1744906" cy="9200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>
            <a:outerShdw blurRad="90000" dist="38100" dir="5400000" rotWithShape="0">
              <a:srgbClr val="0E1E4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6" name="tx"/>
          <p:cNvSpPr/>
          <p:nvPr/>
        </p:nvSpPr>
        <p:spPr>
          <a:xfrm>
            <a:off x="7413546" y="3960000"/>
            <a:ext cx="1744906" cy="9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150"/>
              </a:spcAft>
              <a:buNone/>
            </a:pPr>
            <a:r>
              <a:rPr lang="en-US" sz="2500" b="1" kern="0" dirty="0">
                <a:solidFill>
                  <a:srgbClr val="C8102E"/>
                </a:solidFill>
                <a:latin typeface="Cambria" pitchFamily="34" charset="0"/>
                <a:cs typeface="Cambria" pitchFamily="34" charset="0"/>
              </a:rPr>
              <a:t>$25</a:t>
            </a:r>
          </a:p>
          <a:p>
            <a:pPr marL="0" indent="0" algn="ctr">
              <a:buNone/>
            </a:pPr>
            <a:r>
              <a:rPr lang="en-US" sz="950" b="1" kern="0" spc="60" dirty="0">
                <a:solidFill>
                  <a:srgbClr val="0E1E48"/>
                </a:solidFill>
                <a:latin typeface="Calibri" pitchFamily="34" charset="0"/>
                <a:cs typeface="Calibri" pitchFamily="34" charset="0"/>
              </a:rPr>
              <a:t>REBUY</a:t>
            </a:r>
          </a:p>
        </p:txBody>
      </p:sp>
      <p:sp>
        <p:nvSpPr>
          <p:cNvPr id="307" name="tx"/>
          <p:cNvSpPr/>
          <p:nvPr/>
        </p:nvSpPr>
        <p:spPr>
          <a:xfrm>
            <a:off x="9138452" y="3960000"/>
            <a:ext cx="190000" cy="9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›</a:t>
            </a:r>
          </a:p>
        </p:txBody>
      </p:sp>
      <p:sp>
        <p:nvSpPr>
          <p:cNvPr id="308" name="sh"/>
          <p:cNvSpPr/>
          <p:nvPr/>
        </p:nvSpPr>
        <p:spPr>
          <a:xfrm>
            <a:off x="9328452" y="3960000"/>
            <a:ext cx="1744906" cy="9200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>
            <a:noFill/>
          </a:ln>
          <a:effectLst>
            <a:outerShdw blurRad="90000" dist="38100" dir="5400000" rotWithShape="0">
              <a:srgbClr val="0E1E4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9" name="tx"/>
          <p:cNvSpPr/>
          <p:nvPr/>
        </p:nvSpPr>
        <p:spPr>
          <a:xfrm>
            <a:off x="9328452" y="3960000"/>
            <a:ext cx="1744906" cy="9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150"/>
              </a:spcAft>
              <a:buNone/>
            </a:pPr>
            <a:r>
              <a:rPr lang="en-US" sz="2500" b="1" kern="0" dirty="0">
                <a:solidFill>
                  <a:srgbClr val="C8102E"/>
                </a:solidFill>
                <a:latin typeface="Cambria" pitchFamily="34" charset="0"/>
                <a:cs typeface="Cambria" pitchFamily="34" charset="0"/>
              </a:rPr>
              <a:t>$10</a:t>
            </a:r>
          </a:p>
          <a:p>
            <a:pPr marL="0" indent="0" algn="ctr">
              <a:buNone/>
            </a:pPr>
            <a:r>
              <a:rPr lang="en-US" sz="950" b="1" kern="0" spc="60" dirty="0">
                <a:solidFill>
                  <a:srgbClr val="0E1E48"/>
                </a:solidFill>
                <a:latin typeface="Calibri" pitchFamily="34" charset="0"/>
                <a:cs typeface="Calibri" pitchFamily="34" charset="0"/>
              </a:rPr>
              <a:t>PER KEG BONUS</a:t>
            </a:r>
          </a:p>
        </p:txBody>
      </p:sp>
      <p:sp>
        <p:nvSpPr>
          <p:cNvPr id="310" name="sh"/>
          <p:cNvSpPr/>
          <p:nvPr/>
        </p:nvSpPr>
        <p:spPr>
          <a:xfrm>
            <a:off x="548640" y="5410000"/>
            <a:ext cx="11094720" cy="560000"/>
          </a:xfrm>
          <a:prstGeom prst="roundRect">
            <a:avLst>
              <a:gd name="adj" fmla="val 9000"/>
            </a:avLst>
          </a:prstGeom>
          <a:solidFill>
            <a:srgbClr val="0E1E48"/>
          </a:solidFill>
          <a:ln>
            <a:noFill/>
          </a:ln>
          <a:effectLst>
            <a:outerShdw blurRad="90000" dist="38100" dir="5400000" rotWithShape="0">
              <a:srgbClr val="0E1E48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1" name="tx"/>
          <p:cNvSpPr/>
          <p:nvPr/>
        </p:nvSpPr>
        <p:spPr>
          <a:xfrm>
            <a:off x="948640" y="5410000"/>
            <a:ext cx="10294720" cy="5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kern="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✓  Based on 90-day non-buy accounts            ✓  Program </a:t>
            </a:r>
            <a:r>
              <a:rPr lang="en-US" sz="1300" b="1" ker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runs Sep 1 </a:t>
            </a:r>
            <a:r>
              <a:rPr lang="en-US" sz="1300" b="1" kern="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– Sep 30,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164</Words>
  <Application>Microsoft Office PowerPoint</Application>
  <PresentationFormat>Widescreen</PresentationFormat>
  <Paragraphs>42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Cambria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Jeff Duport</dc:creator>
  <cp:lastModifiedBy>McDonald, Molly</cp:lastModifiedBy>
  <cp:revision>1</cp:revision>
  <dcterms:created xsi:type="dcterms:W3CDTF">2026-07-30T15:52:53Z</dcterms:created>
  <dcterms:modified xsi:type="dcterms:W3CDTF">2026-07-31T15:20:45Z</dcterms:modified>
</cp:coreProperties>
</file>