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483312" r:id="rId2"/>
    <p:sldId id="2147483313" r:id="rId3"/>
    <p:sldId id="2147483316" r:id="rId4"/>
    <p:sldId id="2147483317" r:id="rId5"/>
    <p:sldId id="2147483318" r:id="rId6"/>
    <p:sldId id="2147483314" r:id="rId7"/>
    <p:sldId id="2147483315" r:id="rId8"/>
    <p:sldId id="2147483319" r:id="rId9"/>
    <p:sldId id="2147483320" r:id="rId10"/>
    <p:sldId id="214748332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9680A93-3F4E-AC45-8E57-77359AA92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729"/>
            <a:ext cx="12192000" cy="685800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3109" y="3714525"/>
            <a:ext cx="5460860" cy="922867"/>
          </a:xfrm>
          <a:prstGeom prst="rect">
            <a:avLst/>
          </a:prstGeom>
        </p:spPr>
        <p:txBody>
          <a:bodyPr tIns="90000"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  <a:endParaRPr lang="en-US" sz="1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1" y="2480083"/>
            <a:ext cx="6630968" cy="1234442"/>
          </a:xfrm>
          <a:prstGeom prst="rect">
            <a:avLst/>
          </a:prstGeo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15045" y="457200"/>
            <a:ext cx="2368923" cy="184944"/>
          </a:xfrm>
          <a:prstGeom prst="rect">
            <a:avLst/>
          </a:prstGeom>
        </p:spPr>
        <p:txBody>
          <a:bodyPr vert="horz" wrap="square" lIns="0" tIns="0" rIns="0" bIns="0" anchor="b" anchorCtr="0">
            <a:noAutofit/>
          </a:bodyPr>
          <a:lstStyle>
            <a:lvl1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15045" y="642144"/>
            <a:ext cx="2368924" cy="184944"/>
          </a:xfrm>
          <a:prstGeom prst="rect">
            <a:avLst/>
          </a:prstGeo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DD.MM.YYYY</a:t>
            </a:r>
          </a:p>
        </p:txBody>
      </p:sp>
    </p:spTree>
    <p:extLst>
      <p:ext uri="{BB962C8B-B14F-4D97-AF65-F5344CB8AC3E}">
        <p14:creationId xmlns:p14="http://schemas.microsoft.com/office/powerpoint/2010/main" val="3236540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80B14E-17CA-B87A-E1B5-343E2C01EA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3109" y="3714525"/>
            <a:ext cx="5460860" cy="922867"/>
          </a:xfrm>
          <a:prstGeom prst="rect">
            <a:avLst/>
          </a:prstGeom>
        </p:spPr>
        <p:txBody>
          <a:bodyPr tIns="90000"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  <a:endParaRPr lang="en-US" sz="1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1" y="2480083"/>
            <a:ext cx="6630968" cy="1234442"/>
          </a:xfrm>
          <a:prstGeom prst="rect">
            <a:avLst/>
          </a:prstGeo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15045" y="457200"/>
            <a:ext cx="2368923" cy="184944"/>
          </a:xfrm>
          <a:prstGeom prst="rect">
            <a:avLst/>
          </a:prstGeom>
        </p:spPr>
        <p:txBody>
          <a:bodyPr vert="horz" wrap="square" lIns="0" tIns="0" rIns="0" bIns="0" anchor="b" anchorCtr="0">
            <a:noAutofit/>
          </a:bodyPr>
          <a:lstStyle>
            <a:lvl1pPr algn="r">
              <a:defRPr lang="en-US" sz="1200" b="1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15045" y="642144"/>
            <a:ext cx="2368924" cy="184944"/>
          </a:xfrm>
          <a:prstGeom prst="rect">
            <a:avLst/>
          </a:prstGeo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DD.MM.YYYY</a:t>
            </a:r>
          </a:p>
        </p:txBody>
      </p:sp>
    </p:spTree>
    <p:extLst>
      <p:ext uri="{BB962C8B-B14F-4D97-AF65-F5344CB8AC3E}">
        <p14:creationId xmlns:p14="http://schemas.microsoft.com/office/powerpoint/2010/main" val="1842370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C289B4B-E076-5A4A-961E-5CB3F51FD578}"/>
              </a:ext>
            </a:extLst>
          </p:cNvPr>
          <p:cNvGrpSpPr/>
          <p:nvPr userDrawn="1"/>
        </p:nvGrpSpPr>
        <p:grpSpPr bwMode="invGray">
          <a:xfrm>
            <a:off x="279811" y="6085894"/>
            <a:ext cx="2484421" cy="461703"/>
            <a:chOff x="298099" y="5720938"/>
            <a:chExt cx="3690293" cy="68580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6C5C0894-C8A5-8849-83C6-21A6FB1062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invGray"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0FC22D12-C824-574D-8579-88BA84128E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invGray"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0EEAE60-2A28-804C-8D32-7186AC9A46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7280" y="2057399"/>
            <a:ext cx="4602481" cy="3460806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defRPr lang="en-US" sz="2400" b="0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294ED1A-B0A2-174E-B0E8-4CD8E4B072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 algn="ctr">
              <a:spcAft>
                <a:spcPts val="0"/>
              </a:spcAft>
              <a:defRPr sz="1200"/>
            </a:lvl1pPr>
          </a:lstStyle>
          <a:p>
            <a:r>
              <a:rPr lang="en-US"/>
              <a:t>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background image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244C67-B645-6349-B9FD-C2276C6FD22B}"/>
              </a:ext>
            </a:extLst>
          </p:cNvPr>
          <p:cNvSpPr/>
          <p:nvPr userDrawn="1"/>
        </p:nvSpPr>
        <p:spPr>
          <a:xfrm>
            <a:off x="315913" y="323850"/>
            <a:ext cx="5383847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A92B5F5-D500-5749-A34F-D633631DBC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090" y="2057399"/>
            <a:ext cx="444622" cy="3460806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defRPr sz="2400"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01 </a:t>
            </a:r>
          </a:p>
          <a:p>
            <a:pPr lvl="0"/>
            <a:r>
              <a:rPr lang="en-US"/>
              <a:t>02</a:t>
            </a:r>
          </a:p>
          <a:p>
            <a:pPr lvl="0"/>
            <a:r>
              <a:rPr lang="en-US"/>
              <a:t>03</a:t>
            </a:r>
          </a:p>
          <a:p>
            <a:pPr lvl="0"/>
            <a:r>
              <a:rPr lang="en-US"/>
              <a:t>04</a:t>
            </a:r>
          </a:p>
          <a:p>
            <a:pPr lvl="0"/>
            <a:r>
              <a:rPr lang="en-US"/>
              <a:t>05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5B420D-EF03-BB5A-0765-6EE812B857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90" y="681039"/>
            <a:ext cx="5380671" cy="965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Agenda</a:t>
            </a:r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32445-5F5D-3A60-2EE2-BF8C2628FAF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36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E6B9AFC-0E42-2B4F-9220-82D6551BA6B2}"/>
              </a:ext>
            </a:extLst>
          </p:cNvPr>
          <p:cNvSpPr/>
          <p:nvPr/>
        </p:nvSpPr>
        <p:spPr>
          <a:xfrm>
            <a:off x="320675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675" y="2105460"/>
            <a:ext cx="1220524" cy="877915"/>
          </a:xfrm>
          <a:prstGeom prst="rect">
            <a:avLst/>
          </a:prstGeom>
        </p:spPr>
        <p:txBody>
          <a:bodyPr rIns="0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6000" b="1" kern="1200" spc="-3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991922-1466-5740-AA74-D6B8D2585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675" y="3147153"/>
            <a:ext cx="5780087" cy="1400993"/>
          </a:xfrm>
          <a:prstGeom prst="rect">
            <a:avLst/>
          </a:prstGeom>
        </p:spPr>
        <p:txBody>
          <a:bodyPr rIns="0" anchor="t"/>
          <a:lstStyle>
            <a:lvl1pPr algn="l">
              <a:lnSpc>
                <a:spcPct val="90000"/>
              </a:lnSpc>
              <a:spcAft>
                <a:spcPts val="0"/>
              </a:spcAft>
              <a:defRPr lang="en-US" sz="5000" b="0" i="0" kern="1200" dirty="0">
                <a:solidFill>
                  <a:schemeClr val="bg1"/>
                </a:solidFill>
                <a:latin typeface="+mn-lt"/>
                <a:ea typeface="+mj-ea"/>
                <a:cs typeface="Arial"/>
              </a:defRPr>
            </a:lvl1pPr>
          </a:lstStyle>
          <a:p>
            <a:pPr lvl="0"/>
            <a:r>
              <a:rPr lang="en-US"/>
              <a:t>One or Two Line Section Title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2D38A0-35C6-F640-B72F-FCF40221122D}"/>
              </a:ext>
            </a:extLst>
          </p:cNvPr>
          <p:cNvGrpSpPr/>
          <p:nvPr/>
        </p:nvGrpSpPr>
        <p:grpSpPr bwMode="invGray">
          <a:xfrm>
            <a:off x="279811" y="5815583"/>
            <a:ext cx="3198255" cy="594361"/>
            <a:chOff x="298099" y="5720938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31D725D-0097-6943-9330-5EDAD519665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invGray"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0E1F0DE-43C3-1841-996F-55C6383C2196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invGray"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15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0B8B9EEC-0403-134A-B84C-DFA88CE47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92" y="0"/>
            <a:ext cx="12196092" cy="68603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09C4DD-5B64-984E-809A-051C248D1A2C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1AA766-5DCA-BA4B-839E-1C3CDE28186A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  <a:solidFill>
            <a:schemeClr val="tx1"/>
          </a:solidFill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2812600-B235-0C4B-8A1A-66AF114D87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4D46A894-5B06-344C-BE3D-0EA1F9862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EAF70-1317-81E7-F405-E8FB85712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4" y="761999"/>
            <a:ext cx="11269663" cy="1314449"/>
          </a:xfrm>
          <a:prstGeom prst="rect">
            <a:avLst/>
          </a:prstGeom>
        </p:spPr>
        <p:txBody>
          <a:bodyPr vert="horz" wrap="square" lIns="0" tIns="0" rIns="91440" bIns="0" anchor="ctr" anchorCtr="0">
            <a:no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111473-185F-C461-A58F-FCC2FF7611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15914" y="2057400"/>
            <a:ext cx="11269664" cy="3810002"/>
          </a:xfrm>
        </p:spPr>
        <p:txBody>
          <a:bodyPr lIns="0" tIns="0" rIns="0" bIns="0"/>
          <a:lstStyle>
            <a:lvl1pPr marL="0" indent="0">
              <a:defRPr sz="3000"/>
            </a:lvl1pPr>
            <a:lvl2pPr marL="432000" indent="-432000">
              <a:buClr>
                <a:schemeClr val="bg1"/>
              </a:buClr>
              <a:defRPr sz="3000"/>
            </a:lvl2pPr>
            <a:lvl3pPr marL="864000" indent="-432000">
              <a:buClr>
                <a:schemeClr val="bg1"/>
              </a:buClr>
              <a:defRPr sz="3000"/>
            </a:lvl3pPr>
            <a:lvl4pPr marL="1296000" indent="-432000">
              <a:buClr>
                <a:schemeClr val="bg1"/>
              </a:buClr>
              <a:defRPr sz="3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F2F4C-FB5E-81F3-E179-5084A5BDF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2291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2454CFC-896C-447E-BC5A-F23655772D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8318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2454CFC-896C-447E-BC5A-F23655772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8FDDCE4-F89B-E452-7FEB-79668C5AA17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9089" y="1280160"/>
            <a:ext cx="11266488" cy="4780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253EF1-053B-C540-91AF-3C36644E65E3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3E8667E-7D8D-D744-B066-ECBF7BF80E6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45A252-8E8F-C04B-B421-7AA18BCF2EC2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00AD4-E611-475F-BBFF-DF54F253AB36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5990D1F-4710-4EB5-B50A-D8B35F2728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0708" y="6422255"/>
            <a:ext cx="8473512" cy="172462"/>
          </a:xfrm>
          <a:prstGeom prst="rect">
            <a:avLst/>
          </a:prstGeom>
        </p:spPr>
        <p:txBody>
          <a:bodyPr vert="horz" wrap="square" lIns="0" tIns="0" rIns="91440" bIns="0" anchor="ctr" anchorCtr="0">
            <a:noAutofit/>
          </a:bodyPr>
          <a:lstStyle>
            <a:lvl1pPr algn="l">
              <a:lnSpc>
                <a:spcPct val="100000"/>
              </a:lnSpc>
              <a:spcAft>
                <a:spcPts val="1200"/>
              </a:spcAft>
              <a:defRPr sz="600">
                <a:latin typeface="+mj-lt"/>
              </a:defRPr>
            </a:lvl1pPr>
          </a:lstStyle>
          <a:p>
            <a:pPr lvl="0"/>
            <a:r>
              <a:rPr lang="en-US"/>
              <a:t>Source: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E8F70-55A4-BD6B-8D43-F940488B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1A2E85-43A6-5DF9-D58E-42CBB5F94F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089" y="749465"/>
            <a:ext cx="11266488" cy="276999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Subtitle</a:t>
            </a:r>
            <a:endParaRPr lang="de-DE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95FCEA8-0802-E8E3-A4B9-0A322D0592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307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2454CFC-896C-447E-BC5A-F23655772D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8318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2454CFC-896C-447E-BC5A-F23655772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1253EF1-053B-C540-91AF-3C36644E65E3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3E8667E-7D8D-D744-B066-ECBF7BF80E6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45A252-8E8F-C04B-B421-7AA18BCF2EC2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00AD4-E611-475F-BBFF-DF54F253AB36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5990D1F-4710-4EB5-B50A-D8B35F2728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0708" y="6422255"/>
            <a:ext cx="8473512" cy="172462"/>
          </a:xfrm>
          <a:prstGeom prst="rect">
            <a:avLst/>
          </a:prstGeom>
        </p:spPr>
        <p:txBody>
          <a:bodyPr vert="horz" wrap="square" lIns="0" tIns="0" rIns="91440" bIns="0" anchor="ctr" anchorCtr="0">
            <a:noAutofit/>
          </a:bodyPr>
          <a:lstStyle>
            <a:lvl1pPr algn="l">
              <a:lnSpc>
                <a:spcPct val="100000"/>
              </a:lnSpc>
              <a:spcAft>
                <a:spcPts val="1200"/>
              </a:spcAft>
              <a:defRPr sz="600">
                <a:latin typeface="+mj-lt"/>
              </a:defRPr>
            </a:lvl1pPr>
          </a:lstStyle>
          <a:p>
            <a:pPr lvl="0"/>
            <a:r>
              <a:rPr lang="en-US"/>
              <a:t>Source: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E8F70-55A4-BD6B-8D43-F940488B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1A2E85-43A6-5DF9-D58E-42CBB5F94F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089" y="749465"/>
            <a:ext cx="11266488" cy="276999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Subtitle</a:t>
            </a:r>
            <a:endParaRPr lang="de-DE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95FCEA8-0802-E8E3-A4B9-0A322D0592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742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2454CFC-896C-447E-BC5A-F23655772D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8318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2454CFC-896C-447E-BC5A-F23655772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1253EF1-053B-C540-91AF-3C36644E65E3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3E8667E-7D8D-D744-B066-ECBF7BF80E6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45A252-8E8F-C04B-B421-7AA18BCF2EC2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00AD4-E611-475F-BBFF-DF54F253AB36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95FCEA8-0802-E8E3-A4B9-0A322D0592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2403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998D4E3-5CBB-8041-BED4-2964F9F68FBB}"/>
              </a:ext>
            </a:extLst>
          </p:cNvPr>
          <p:cNvGrpSpPr/>
          <p:nvPr userDrawn="1"/>
        </p:nvGrpSpPr>
        <p:grpSpPr bwMode="invGray">
          <a:xfrm>
            <a:off x="439388" y="5593080"/>
            <a:ext cx="3690291" cy="685800"/>
            <a:chOff x="298099" y="5720938"/>
            <a:chExt cx="3690293" cy="6858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57969C9B-1BF1-A142-9EC9-66C52EB7E4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invGray"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D6134118-FF26-6A46-9B15-C8CD1DAACA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invGray"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A6091-82A5-7140-A875-78042E3ECF17}"/>
              </a:ext>
            </a:extLst>
          </p:cNvPr>
          <p:cNvSpPr/>
          <p:nvPr userDrawn="1"/>
        </p:nvSpPr>
        <p:spPr>
          <a:xfrm>
            <a:off x="0" y="-1"/>
            <a:ext cx="12192000" cy="22860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A29501-8D15-E905-C5F8-29E2840AA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1685588"/>
            <a:ext cx="6919912" cy="3486818"/>
          </a:xfrm>
          <a:prstGeom prst="rect">
            <a:avLst/>
          </a:prstGeom>
        </p:spPr>
        <p:txBody>
          <a:bodyPr anchor="ctr"/>
          <a:lstStyle>
            <a:lvl1pPr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29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2550B-7336-C64F-8374-55347F668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3" y="705926"/>
            <a:ext cx="11194831" cy="553999"/>
          </a:xfrm>
        </p:spPr>
        <p:txBody>
          <a:bodyPr/>
          <a:lstStyle>
            <a:lvl1pPr>
              <a:defRPr sz="3600">
                <a:solidFill>
                  <a:srgbClr val="4B1C1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7C4C94-72A0-6F44-9E68-97B91E1A5A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5279" y="1301956"/>
            <a:ext cx="11192933" cy="307777"/>
          </a:xfrm>
        </p:spPr>
        <p:txBody>
          <a:bodyPr/>
          <a:lstStyle>
            <a:lvl1pPr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subtext styles</a:t>
            </a:r>
          </a:p>
        </p:txBody>
      </p:sp>
      <p:sp>
        <p:nvSpPr>
          <p:cNvPr id="11" name="Holder 6">
            <a:extLst>
              <a:ext uri="{FF2B5EF4-FFF2-40B4-BE49-F238E27FC236}">
                <a16:creationId xmlns:a16="http://schemas.microsoft.com/office/drawing/2014/main" id="{E5FA20A9-0A54-C842-93A0-E6A5F939F9A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0683501" y="6408937"/>
            <a:ext cx="911865" cy="1861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24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ody Slide 1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4DF5FB6-43E0-C241-9D36-061DD9864BB2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3642115-E105-614A-B3F5-E4B85DC97559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E0491C4C-F397-F74C-9080-CEDB8BDF568C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209486B-ABA7-A84B-BC25-77FA66F53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72202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CB28E-DD09-A349-823A-EC35B37D12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593669"/>
            <a:ext cx="11418886" cy="427373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024D3E-3955-C842-A83E-0CE0E671A1C1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771DA5-4329-4EB9-ADCD-8F6D48F69417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349C74C-0C27-4715-9A09-743420F8D1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5BA5963-D43C-434E-B8BF-394349A577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4B3D87-418C-4A48-AB5D-4E5F1BB9880A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62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33A24C32-B86A-4811-A369-2A09C3E0AE0C}"/>
              </a:ext>
            </a:extLst>
          </p:cNvPr>
          <p:cNvGraphicFramePr>
            <a:graphicFrameLocks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415722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395" imgH="394" progId="TCLayout.ActiveDocument.1">
                  <p:embed/>
                </p:oleObj>
              </mc:Choice>
              <mc:Fallback>
                <p:oleObj name="think-cell Slide" r:id="rId14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33A24C32-B86A-4811-A369-2A09C3E0AE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6696A-2614-174D-B7E6-C777DDB95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4122" y="6302697"/>
            <a:ext cx="529428" cy="36512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algn="r">
              <a:defRPr lang="en-US" sz="1000" kern="12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178CD3-4E55-BF44-AB50-E277C0544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320433"/>
            <a:ext cx="11266488" cy="463550"/>
          </a:xfrm>
          <a:prstGeom prst="rect">
            <a:avLst/>
          </a:prstGeom>
        </p:spPr>
        <p:txBody>
          <a:bodyPr vert="horz" wrap="square" lIns="0" tIns="0" rIns="9144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4FB87-B97D-7B87-5F2E-4891C50F7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088" y="1280160"/>
            <a:ext cx="11266488" cy="47777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31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en-US" sz="2400" b="1" i="0" u="none" strike="noStrike" kern="120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lang="en-US" sz="1500" b="0" kern="1200" baseline="0" dirty="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accent2"/>
        </a:buClr>
        <a:buFont typeface="Arial" panose="020B0604020202020204" pitchFamily="34" charset="0"/>
        <a:buChar char="•"/>
        <a:defRPr lang="en-US" sz="15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2160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accent2"/>
        </a:buClr>
        <a:buFont typeface="System Font Regular"/>
        <a:buChar char="⎻"/>
        <a:defRPr lang="en-US" sz="15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2160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defRPr lang="en-US" sz="15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80">
          <p15:clr>
            <a:srgbClr val="F26B43"/>
          </p15:clr>
        </p15:guide>
        <p15:guide id="4" orient="horz" pos="3816">
          <p15:clr>
            <a:srgbClr val="F26B43"/>
          </p15:clr>
        </p15:guide>
        <p15:guide id="7" pos="7296">
          <p15:clr>
            <a:srgbClr val="F26B43"/>
          </p15:clr>
        </p15:guide>
        <p15:guide id="8" pos="3120">
          <p15:clr>
            <a:srgbClr val="F26B43"/>
          </p15:clr>
        </p15:guide>
        <p15:guide id="9" pos="4560">
          <p15:clr>
            <a:srgbClr val="F26B43"/>
          </p15:clr>
        </p15:guide>
        <p15:guide id="10" orient="horz" pos="1608">
          <p15:clr>
            <a:srgbClr val="F26B43"/>
          </p15:clr>
        </p15:guide>
        <p15:guide id="11" pos="201">
          <p15:clr>
            <a:srgbClr val="F26B43"/>
          </p15:clr>
        </p15:guide>
        <p15:guide id="12" orient="horz" pos="4116">
          <p15:clr>
            <a:srgbClr val="F26B43"/>
          </p15:clr>
        </p15:guide>
        <p15:guide id="13" orient="horz" pos="80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5.xml"/><Relationship Id="rId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6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7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99894-0847-912D-A63F-B0FB70840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5C88852D-29B1-1235-CE05-D6ECFCD995A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6153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C88852D-29B1-1235-CE05-D6ECFCD995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8AA78FEB-E188-F6FA-7C1F-F12DFB7DCD61}"/>
              </a:ext>
            </a:extLst>
          </p:cNvPr>
          <p:cNvSpPr/>
          <p:nvPr/>
        </p:nvSpPr>
        <p:spPr>
          <a:xfrm>
            <a:off x="6181956" y="1559836"/>
            <a:ext cx="5858110" cy="4703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65FCA-F05A-BA3D-60BA-9225D1EC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7" y="372202"/>
            <a:ext cx="11487911" cy="408489"/>
          </a:xfrm>
        </p:spPr>
        <p:txBody>
          <a:bodyPr vert="horz" rIns="91440"/>
          <a:lstStyle/>
          <a:p>
            <a:pPr>
              <a:lnSpc>
                <a:spcPct val="100000"/>
              </a:lnSpc>
            </a:pPr>
            <a:r>
              <a:rPr lang="en-US"/>
              <a:t>Cutwater Space Incentive | May 2026</a:t>
            </a:r>
            <a:endParaRPr lang="en-US" kern="1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057D84-27C4-CF47-DBA4-2B70F6EF25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E61589-955B-3549-AD19-CD847E0672F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B0D8AA-6748-6978-CEFD-5FFDACFBFBA5}"/>
              </a:ext>
            </a:extLst>
          </p:cNvPr>
          <p:cNvSpPr/>
          <p:nvPr/>
        </p:nvSpPr>
        <p:spPr>
          <a:xfrm>
            <a:off x="142176" y="1522413"/>
            <a:ext cx="5858110" cy="4703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E33166A-7407-13E9-2440-F071D5F477AF}"/>
              </a:ext>
            </a:extLst>
          </p:cNvPr>
          <p:cNvGrpSpPr/>
          <p:nvPr/>
        </p:nvGrpSpPr>
        <p:grpSpPr>
          <a:xfrm>
            <a:off x="132735" y="1047750"/>
            <a:ext cx="5872394" cy="482600"/>
            <a:chOff x="620712" y="1579994"/>
            <a:chExt cx="3562351" cy="55655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762CB02-E331-05B0-E82B-0DF52216559F}"/>
                </a:ext>
              </a:extLst>
            </p:cNvPr>
            <p:cNvSpPr/>
            <p:nvPr/>
          </p:nvSpPr>
          <p:spPr bwMode="gray">
            <a:xfrm>
              <a:off x="620712" y="1579994"/>
              <a:ext cx="3559177" cy="5023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8000" tIns="48000" rIns="48000" bIns="4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711182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>
                  <a:solidFill>
                    <a:prstClr val="white"/>
                  </a:solidFill>
                  <a:latin typeface="Arial"/>
                </a:rPr>
                <a:t>Details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FCA25BC-C498-5F84-52EF-4CC6F1EC4380}"/>
                </a:ext>
              </a:extLst>
            </p:cNvPr>
            <p:cNvCxnSpPr>
              <a:cxnSpLocks/>
            </p:cNvCxnSpPr>
            <p:nvPr/>
          </p:nvCxnSpPr>
          <p:spPr>
            <a:xfrm>
              <a:off x="620712" y="2136548"/>
              <a:ext cx="3562351" cy="0"/>
            </a:xfrm>
            <a:prstGeom prst="line">
              <a:avLst/>
            </a:prstGeom>
            <a:ln w="38100">
              <a:solidFill>
                <a:srgbClr val="E0B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41E89EB-06A1-DDD6-9913-251DA0E20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992746"/>
              </p:ext>
            </p:extLst>
          </p:nvPr>
        </p:nvGraphicFramePr>
        <p:xfrm>
          <a:off x="132735" y="1577385"/>
          <a:ext cx="5858110" cy="4725312"/>
        </p:xfrm>
        <a:graphic>
          <a:graphicData uri="http://schemas.openxmlformats.org/drawingml/2006/table">
            <a:tbl>
              <a:tblPr firstRow="1"/>
              <a:tblGrid>
                <a:gridCol w="1958586">
                  <a:extLst>
                    <a:ext uri="{9D8B030D-6E8A-4147-A177-3AD203B41FA5}">
                      <a16:colId xmlns:a16="http://schemas.microsoft.com/office/drawing/2014/main" val="3995656593"/>
                    </a:ext>
                  </a:extLst>
                </a:gridCol>
                <a:gridCol w="3899524">
                  <a:extLst>
                    <a:ext uri="{9D8B030D-6E8A-4147-A177-3AD203B41FA5}">
                      <a16:colId xmlns:a16="http://schemas.microsoft.com/office/drawing/2014/main" val="2249862170"/>
                    </a:ext>
                  </a:extLst>
                </a:gridCol>
              </a:tblGrid>
              <a:tr h="1181328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$5,000 Break the Bank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39618"/>
                  </a:ext>
                </a:extLst>
              </a:tr>
              <a:tr h="1181328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931936"/>
                  </a:ext>
                </a:extLst>
              </a:tr>
              <a:tr h="1181328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Independent, off-premise</a:t>
                      </a:r>
                    </a:p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IRIS surveyed accounts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642476"/>
                  </a:ext>
                </a:extLst>
              </a:tr>
              <a:tr h="1181328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HOW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lvl="0" indent="0" algn="ctr" defTabSz="2921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Gain incremental space </a:t>
                      </a:r>
                    </a:p>
                    <a:p>
                      <a:pPr marL="0" marR="0" lvl="0" indent="0" algn="ctr" defTabSz="2921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in May vs </a:t>
                      </a: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</a:rPr>
                        <a:t>March</a:t>
                      </a:r>
                      <a:endParaRPr lang="en-US" sz="1800" b="0" i="0" u="none" strike="noStrike" cap="none" spc="0" baseline="0" noProof="0" dirty="0">
                        <a:solidFill>
                          <a:schemeClr val="accent3">
                            <a:lumMod val="10000"/>
                          </a:schemeClr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143369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5EE03665-BD6A-A768-627E-48B00A1F89DF}"/>
              </a:ext>
            </a:extLst>
          </p:cNvPr>
          <p:cNvGrpSpPr/>
          <p:nvPr/>
        </p:nvGrpSpPr>
        <p:grpSpPr>
          <a:xfrm>
            <a:off x="6177430" y="1047750"/>
            <a:ext cx="5872394" cy="482600"/>
            <a:chOff x="620712" y="1579994"/>
            <a:chExt cx="3562351" cy="556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B2926C-24F1-F1A3-C4A7-5542BE203B9F}"/>
                </a:ext>
              </a:extLst>
            </p:cNvPr>
            <p:cNvSpPr/>
            <p:nvPr/>
          </p:nvSpPr>
          <p:spPr bwMode="gray">
            <a:xfrm>
              <a:off x="620712" y="1579994"/>
              <a:ext cx="3559177" cy="5023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8000" tIns="48000" rIns="48000" bIns="4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711182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>
                  <a:solidFill>
                    <a:prstClr val="white"/>
                  </a:solidFill>
                  <a:latin typeface="Arial"/>
                </a:rPr>
                <a:t>Payouts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82A5F7-0A25-9E4E-7347-3CC08D2E3CE3}"/>
                </a:ext>
              </a:extLst>
            </p:cNvPr>
            <p:cNvCxnSpPr>
              <a:cxnSpLocks/>
            </p:cNvCxnSpPr>
            <p:nvPr/>
          </p:nvCxnSpPr>
          <p:spPr>
            <a:xfrm>
              <a:off x="620712" y="2136548"/>
              <a:ext cx="3562351" cy="0"/>
            </a:xfrm>
            <a:prstGeom prst="line">
              <a:avLst/>
            </a:prstGeom>
            <a:ln w="38100">
              <a:solidFill>
                <a:srgbClr val="E0B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6E8BB10-7779-EF73-C9D2-86F6A6098C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278995"/>
              </p:ext>
            </p:extLst>
          </p:nvPr>
        </p:nvGraphicFramePr>
        <p:xfrm>
          <a:off x="6177430" y="1569448"/>
          <a:ext cx="5881835" cy="4656725"/>
        </p:xfrm>
        <a:graphic>
          <a:graphicData uri="http://schemas.openxmlformats.org/drawingml/2006/table">
            <a:tbl>
              <a:tblPr firstRow="1"/>
              <a:tblGrid>
                <a:gridCol w="1988573">
                  <a:extLst>
                    <a:ext uri="{9D8B030D-6E8A-4147-A177-3AD203B41FA5}">
                      <a16:colId xmlns:a16="http://schemas.microsoft.com/office/drawing/2014/main" val="3995656593"/>
                    </a:ext>
                  </a:extLst>
                </a:gridCol>
                <a:gridCol w="1297754">
                  <a:extLst>
                    <a:ext uri="{9D8B030D-6E8A-4147-A177-3AD203B41FA5}">
                      <a16:colId xmlns:a16="http://schemas.microsoft.com/office/drawing/2014/main" val="2249862170"/>
                    </a:ext>
                  </a:extLst>
                </a:gridCol>
                <a:gridCol w="1297754">
                  <a:extLst>
                    <a:ext uri="{9D8B030D-6E8A-4147-A177-3AD203B41FA5}">
                      <a16:colId xmlns:a16="http://schemas.microsoft.com/office/drawing/2014/main" val="1165571203"/>
                    </a:ext>
                  </a:extLst>
                </a:gridCol>
                <a:gridCol w="1297754">
                  <a:extLst>
                    <a:ext uri="{9D8B030D-6E8A-4147-A177-3AD203B41FA5}">
                      <a16:colId xmlns:a16="http://schemas.microsoft.com/office/drawing/2014/main" val="3422183056"/>
                    </a:ext>
                  </a:extLst>
                </a:gridCol>
              </a:tblGrid>
              <a:tr h="931345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Type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</a:rPr>
                        <a:t>March</a:t>
                      </a:r>
                      <a:endParaRPr lang="en-US" sz="1800" b="1" i="0" u="none" strike="noStrike" cap="none" spc="0" baseline="0" dirty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Payout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8153117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2 Full Shelves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825515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Half Door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</a:rPr>
                        <a:t>4 Shelves (30+ Facings)</a:t>
                      </a:r>
                      <a:endParaRPr lang="en-US" sz="1800" b="1" i="0" u="none" strike="noStrike" cap="none" spc="0" baseline="0" dirty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39618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Full Door</a:t>
                      </a:r>
                      <a:r>
                        <a:rPr lang="en-US" sz="1800" b="1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</a:rPr>
                        <a:t> 7 </a:t>
                      </a: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</a:rPr>
                        <a:t>Shelves (70+ Facings)</a:t>
                      </a:r>
                      <a:endParaRPr lang="en-US" sz="1800" b="1" i="0" u="none" strike="noStrike" cap="none" spc="0" baseline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931936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Qualifier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Account must have </a:t>
                      </a:r>
                      <a:r>
                        <a:rPr lang="en-US" sz="1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</a:rPr>
                        <a:t>full shelf of </a:t>
                      </a:r>
                      <a:r>
                        <a:rPr lang="en-US" sz="1800" b="1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singles!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800" b="0" i="0" u="none" strike="noStrike" cap="none" spc="0" baseline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800" b="0" i="0" u="none" strike="noStrike" cap="none" spc="0" baseline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64247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63970C5-807D-E9C3-B717-6E671B7770C5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354420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B86B0F0C-78D4-B3A7-53DF-6A3C56C437D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82210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6B0F0C-78D4-B3A7-53DF-6A3C56C437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DA8FB0B-B881-65A4-C31C-9633A9351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en-US"/>
              <a:t>Cutwater Space Incentive | Tracking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C2A4D6-8F56-412B-C0F0-BEBFB22520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61589-955B-3549-AD19-CD847E0672F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C7098-82CC-D554-FC57-75CE0D887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319" y="1335024"/>
            <a:ext cx="4928617" cy="4605529"/>
          </a:xfrm>
        </p:spPr>
        <p:txBody>
          <a:bodyPr vert="horz" lIns="0" tIns="0" rIns="91440" bIns="0" rtlCol="0" anchor="t">
            <a:noAutofit/>
          </a:bodyPr>
          <a:lstStyle/>
          <a:p>
            <a:pPr lvl="0" algn="ctr">
              <a:spcAft>
                <a:spcPts val="600"/>
              </a:spcAft>
              <a:defRPr/>
            </a:pPr>
            <a:r>
              <a:rPr lang="en-US" sz="1600" b="1"/>
              <a:t>How are we tracking Execution?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/>
              <a:t>Using IRIS Shelf Execution in ABA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/>
              <a:t>March surveys</a:t>
            </a:r>
            <a:r>
              <a:rPr lang="en-US" sz="1600" dirty="0"/>
              <a:t> will be used as the baseline</a:t>
            </a:r>
            <a:endParaRPr lang="en-US" sz="1600" dirty="0">
              <a:cs typeface="Arial"/>
            </a:endParaRP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/>
              <a:t>We will compare space gains May vs March</a:t>
            </a:r>
          </a:p>
          <a:p>
            <a:pPr marL="501650" lvl="1" indent="-285750">
              <a:spcAft>
                <a:spcPts val="600"/>
              </a:spcAft>
              <a:defRPr/>
            </a:pPr>
            <a:r>
              <a:rPr lang="en-US" sz="1600"/>
              <a:t>You will only receive payouts for 2 full shelves, 1 half door </a:t>
            </a:r>
            <a:r>
              <a:rPr lang="en-US" sz="1600" i="1"/>
              <a:t>OR</a:t>
            </a:r>
            <a:r>
              <a:rPr lang="en-US" sz="1600"/>
              <a:t> 1 full door – not for a combination within the same account</a:t>
            </a:r>
            <a:endParaRPr lang="en-US" sz="1600">
              <a:cs typeface="Arial" panose="020B0604020202020204"/>
            </a:endParaRPr>
          </a:p>
          <a:p>
            <a:pPr marL="501650" lvl="1" indent="-285750">
              <a:spcAft>
                <a:spcPts val="600"/>
              </a:spcAft>
              <a:defRPr/>
            </a:pPr>
            <a:r>
              <a:rPr lang="en-US" sz="1600"/>
              <a:t>The account must have singles facings 8+ to qualify</a:t>
            </a:r>
            <a:endParaRPr lang="en-US" sz="1600">
              <a:cs typeface="Arial" panose="020B0604020202020204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FF0000"/>
                </a:solidFill>
              </a:rPr>
              <a:t>June &amp; July eligibility is established by May execution</a:t>
            </a:r>
            <a:endParaRPr lang="en-US" sz="1600" b="1">
              <a:solidFill>
                <a:srgbClr val="FF0000"/>
              </a:solidFill>
              <a:cs typeface="Arial"/>
            </a:endParaRPr>
          </a:p>
          <a:p>
            <a:pPr lvl="1">
              <a:spcAft>
                <a:spcPts val="600"/>
              </a:spcAft>
              <a:defRPr/>
            </a:pPr>
            <a:endParaRPr lang="en-US" sz="1600" i="1"/>
          </a:p>
          <a:p>
            <a:pPr algn="ctr">
              <a:spcAft>
                <a:spcPts val="600"/>
              </a:spcAft>
              <a:defRPr/>
            </a:pPr>
            <a:r>
              <a:rPr lang="en-US" sz="1600" b="1"/>
              <a:t>The goal of this incentive is to gain incremental Cutwater space in the main cooler doors</a:t>
            </a:r>
          </a:p>
          <a:p>
            <a:pPr algn="ctr">
              <a:spcAft>
                <a:spcPts val="600"/>
              </a:spcAft>
              <a:defRPr/>
            </a:pPr>
            <a:endParaRPr lang="en-US" sz="1600" b="1"/>
          </a:p>
          <a:p>
            <a:pPr algn="ctr">
              <a:spcAft>
                <a:spcPts val="600"/>
              </a:spcAft>
              <a:defRPr/>
            </a:pPr>
            <a:r>
              <a:rPr lang="en-US" sz="1600" b="1" dirty="0"/>
              <a:t>With such a high payout per account, we are requiring high level of execution.</a:t>
            </a:r>
            <a:endParaRPr lang="en-US" sz="1600" b="1" dirty="0">
              <a:cs typeface="Arial"/>
            </a:endParaRPr>
          </a:p>
          <a:p>
            <a:endParaRPr lang="en-US" sz="16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93F4B7-0A3A-2FCE-517E-07D7E1FC3B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913" y="1509903"/>
            <a:ext cx="6690558" cy="43574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D22FA3-EA1D-45CD-9D6E-A599C80F7844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288898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F86DD-FBF0-DABD-CD25-58403A1F2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56155F-791F-CCE9-0315-83C5AD7802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61589-955B-3549-AD19-CD847E0672F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F78275-E00F-30A5-8A7B-3A26E0537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B1BF2D-7642-24AC-707A-6E5D624D7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2191999" cy="6781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37F837-1F31-FA40-D03E-C79EAF14A5AD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2848916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62890-264D-1CCE-B9A7-E42C6A8D5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85BD4C-9AA5-6FCA-1EC8-6A73A2D812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61589-955B-3549-AD19-CD847E0672F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591F7-8E1B-5599-EA64-5FC042265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871704-2204-FC2D-E660-E14FC2E2F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28" y="190178"/>
            <a:ext cx="12041280" cy="6615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BEAC52-3E33-135D-A05F-AA3B12BB3B93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3097618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48A2F-2A7A-46E4-3E7D-FA992949F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5D9B41-C692-B3AD-FE72-B47B749AA8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61589-955B-3549-AD19-CD847E0672F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811350-07D8-F0AB-6AF5-E92232AB9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9D0A0A-82EF-D65D-FB1D-B740E0BAE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23" y="128127"/>
            <a:ext cx="11850754" cy="66017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DC0406-9A98-07A8-7E55-014FED4762A4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3580031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18FE4-83E0-E884-E8D7-0AF5357F6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13FD25B0-AB41-8941-2A12-19B13AAB9C1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FD25B0-AB41-8941-2A12-19B13AAB9C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C9757C8C-5AB1-1796-1BCA-741BB52AE047}"/>
              </a:ext>
            </a:extLst>
          </p:cNvPr>
          <p:cNvSpPr/>
          <p:nvPr/>
        </p:nvSpPr>
        <p:spPr>
          <a:xfrm>
            <a:off x="6181956" y="1559836"/>
            <a:ext cx="5858110" cy="4703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F014D7-AC2E-AF91-B119-249ECA52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7" y="372202"/>
            <a:ext cx="11487911" cy="408489"/>
          </a:xfrm>
        </p:spPr>
        <p:txBody>
          <a:bodyPr vert="horz" rIns="91440"/>
          <a:lstStyle/>
          <a:p>
            <a:pPr>
              <a:lnSpc>
                <a:spcPct val="100000"/>
              </a:lnSpc>
            </a:pPr>
            <a:r>
              <a:rPr lang="en-US"/>
              <a:t>Cutwater Space Incentive | June 2026</a:t>
            </a:r>
            <a:endParaRPr lang="en-US" kern="1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D51AF1-7781-D181-D251-D8B1C40E3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E61589-955B-3549-AD19-CD847E0672F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56B375-F204-6C39-E43B-F97CE46CEA18}"/>
              </a:ext>
            </a:extLst>
          </p:cNvPr>
          <p:cNvSpPr/>
          <p:nvPr/>
        </p:nvSpPr>
        <p:spPr>
          <a:xfrm>
            <a:off x="142176" y="1522413"/>
            <a:ext cx="5858110" cy="4703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4208803-9B80-E243-7496-8A4DDF644FFB}"/>
              </a:ext>
            </a:extLst>
          </p:cNvPr>
          <p:cNvGrpSpPr/>
          <p:nvPr/>
        </p:nvGrpSpPr>
        <p:grpSpPr>
          <a:xfrm>
            <a:off x="132735" y="1047750"/>
            <a:ext cx="5872394" cy="482600"/>
            <a:chOff x="620712" y="1579994"/>
            <a:chExt cx="3562351" cy="55655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F99F84-81D3-0A73-FFF4-A48FF581178E}"/>
                </a:ext>
              </a:extLst>
            </p:cNvPr>
            <p:cNvSpPr/>
            <p:nvPr/>
          </p:nvSpPr>
          <p:spPr bwMode="gray">
            <a:xfrm>
              <a:off x="620712" y="1579994"/>
              <a:ext cx="3559177" cy="5023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8000" tIns="48000" rIns="48000" bIns="4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711182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>
                  <a:solidFill>
                    <a:prstClr val="white"/>
                  </a:solidFill>
                  <a:latin typeface="Arial"/>
                </a:rPr>
                <a:t>Details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C3CF467-B8BE-DFEC-2701-0BC9A00FD4CB}"/>
                </a:ext>
              </a:extLst>
            </p:cNvPr>
            <p:cNvCxnSpPr>
              <a:cxnSpLocks/>
            </p:cNvCxnSpPr>
            <p:nvPr/>
          </p:nvCxnSpPr>
          <p:spPr>
            <a:xfrm>
              <a:off x="620712" y="2136548"/>
              <a:ext cx="3562351" cy="0"/>
            </a:xfrm>
            <a:prstGeom prst="line">
              <a:avLst/>
            </a:prstGeom>
            <a:ln w="38100">
              <a:solidFill>
                <a:srgbClr val="E0B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4D2A33A-77C2-BFD3-F7E6-A6C50DB8F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038967"/>
              </p:ext>
            </p:extLst>
          </p:nvPr>
        </p:nvGraphicFramePr>
        <p:xfrm>
          <a:off x="132735" y="1577385"/>
          <a:ext cx="5858110" cy="4656728"/>
        </p:xfrm>
        <a:graphic>
          <a:graphicData uri="http://schemas.openxmlformats.org/drawingml/2006/table">
            <a:tbl>
              <a:tblPr firstRow="1"/>
              <a:tblGrid>
                <a:gridCol w="1958586">
                  <a:extLst>
                    <a:ext uri="{9D8B030D-6E8A-4147-A177-3AD203B41FA5}">
                      <a16:colId xmlns:a16="http://schemas.microsoft.com/office/drawing/2014/main" val="3995656593"/>
                    </a:ext>
                  </a:extLst>
                </a:gridCol>
                <a:gridCol w="3899524">
                  <a:extLst>
                    <a:ext uri="{9D8B030D-6E8A-4147-A177-3AD203B41FA5}">
                      <a16:colId xmlns:a16="http://schemas.microsoft.com/office/drawing/2014/main" val="2249862170"/>
                    </a:ext>
                  </a:extLst>
                </a:gridCol>
              </a:tblGrid>
              <a:tr h="1164182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Accounts that gained space in May are eligible for additional payout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39618"/>
                  </a:ext>
                </a:extLst>
              </a:tr>
              <a:tr h="1164182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June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931936"/>
                  </a:ext>
                </a:extLst>
              </a:tr>
              <a:tr h="1164182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Independent, off-premise</a:t>
                      </a:r>
                    </a:p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IRIS surveyed accounts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642476"/>
                  </a:ext>
                </a:extLst>
              </a:tr>
              <a:tr h="1164182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HOW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lvl="0" indent="0" algn="ctr" defTabSz="2921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Hold incremental space gained in May through June, get paid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143369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B3D59-7BC7-334A-151C-01C0F82E0BFF}"/>
              </a:ext>
            </a:extLst>
          </p:cNvPr>
          <p:cNvGrpSpPr/>
          <p:nvPr/>
        </p:nvGrpSpPr>
        <p:grpSpPr>
          <a:xfrm>
            <a:off x="6177430" y="1047750"/>
            <a:ext cx="5872394" cy="482600"/>
            <a:chOff x="620712" y="1579994"/>
            <a:chExt cx="3562351" cy="556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583B88B-6EB9-84A5-AAC1-61CEAD910E76}"/>
                </a:ext>
              </a:extLst>
            </p:cNvPr>
            <p:cNvSpPr/>
            <p:nvPr/>
          </p:nvSpPr>
          <p:spPr bwMode="gray">
            <a:xfrm>
              <a:off x="620712" y="1579994"/>
              <a:ext cx="3559177" cy="5023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8000" tIns="48000" rIns="48000" bIns="4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711182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>
                  <a:solidFill>
                    <a:prstClr val="white"/>
                  </a:solidFill>
                  <a:latin typeface="Arial"/>
                </a:rPr>
                <a:t>Payouts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7E853F7-FEF9-0BB0-CA25-DC57737C09F7}"/>
                </a:ext>
              </a:extLst>
            </p:cNvPr>
            <p:cNvCxnSpPr>
              <a:cxnSpLocks/>
            </p:cNvCxnSpPr>
            <p:nvPr/>
          </p:nvCxnSpPr>
          <p:spPr>
            <a:xfrm>
              <a:off x="620712" y="2136548"/>
              <a:ext cx="3562351" cy="0"/>
            </a:xfrm>
            <a:prstGeom prst="line">
              <a:avLst/>
            </a:prstGeom>
            <a:ln w="38100">
              <a:solidFill>
                <a:srgbClr val="E0B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9AC509A-74F6-6F26-58BC-8BA54CF475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805045"/>
              </p:ext>
            </p:extLst>
          </p:nvPr>
        </p:nvGraphicFramePr>
        <p:xfrm>
          <a:off x="6177430" y="1569448"/>
          <a:ext cx="5881835" cy="4656725"/>
        </p:xfrm>
        <a:graphic>
          <a:graphicData uri="http://schemas.openxmlformats.org/drawingml/2006/table">
            <a:tbl>
              <a:tblPr firstRow="1"/>
              <a:tblGrid>
                <a:gridCol w="1988573">
                  <a:extLst>
                    <a:ext uri="{9D8B030D-6E8A-4147-A177-3AD203B41FA5}">
                      <a16:colId xmlns:a16="http://schemas.microsoft.com/office/drawing/2014/main" val="3995656593"/>
                    </a:ext>
                  </a:extLst>
                </a:gridCol>
                <a:gridCol w="1297754">
                  <a:extLst>
                    <a:ext uri="{9D8B030D-6E8A-4147-A177-3AD203B41FA5}">
                      <a16:colId xmlns:a16="http://schemas.microsoft.com/office/drawing/2014/main" val="2249862170"/>
                    </a:ext>
                  </a:extLst>
                </a:gridCol>
                <a:gridCol w="1297754">
                  <a:extLst>
                    <a:ext uri="{9D8B030D-6E8A-4147-A177-3AD203B41FA5}">
                      <a16:colId xmlns:a16="http://schemas.microsoft.com/office/drawing/2014/main" val="1165571203"/>
                    </a:ext>
                  </a:extLst>
                </a:gridCol>
                <a:gridCol w="1297754">
                  <a:extLst>
                    <a:ext uri="{9D8B030D-6E8A-4147-A177-3AD203B41FA5}">
                      <a16:colId xmlns:a16="http://schemas.microsoft.com/office/drawing/2014/main" val="3422183056"/>
                    </a:ext>
                  </a:extLst>
                </a:gridCol>
              </a:tblGrid>
              <a:tr h="931345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Type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May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June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Payout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8153117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2 Full Shelves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825515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Half Door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39618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Full Door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931936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Qualifier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spc="0" baseline="0" noProof="0">
                          <a:solidFill>
                            <a:srgbClr val="FF0000"/>
                          </a:solidFill>
                          <a:uFillTx/>
                          <a:latin typeface="Arial"/>
                          <a:ea typeface="+mn-ea"/>
                          <a:cs typeface="Arial"/>
                          <a:sym typeface="Helvetica Neue"/>
                        </a:rPr>
                        <a:t>Account must have </a:t>
                      </a:r>
                      <a:r>
                        <a:rPr lang="en-US" sz="1800" b="1" i="0" u="none" strike="noStrike" cap="none" spc="0" baseline="0" noProof="0">
                          <a:solidFill>
                            <a:srgbClr val="FF0000"/>
                          </a:solidFill>
                          <a:uFillTx/>
                          <a:latin typeface="Arial"/>
                          <a:ea typeface="+mn-ea"/>
                          <a:cs typeface="Arial"/>
                        </a:rPr>
                        <a:t>full shelf of </a:t>
                      </a:r>
                      <a:r>
                        <a:rPr lang="en-US" sz="1800" b="1" i="0" u="none" strike="noStrike" cap="none" spc="0" baseline="0" noProof="0">
                          <a:solidFill>
                            <a:srgbClr val="FF0000"/>
                          </a:solidFill>
                          <a:uFillTx/>
                          <a:latin typeface="Arial"/>
                          <a:ea typeface="+mn-ea"/>
                          <a:cs typeface="Arial"/>
                          <a:sym typeface="Helvetica Neue"/>
                        </a:rPr>
                        <a:t>singles!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800" b="0" i="0" u="none" strike="noStrike" cap="none" spc="0" baseline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800" b="0" i="0" u="none" strike="noStrike" cap="none" spc="0" baseline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64247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DAF7ACC-0B79-5CF2-C01F-F8A628BCA791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1944775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3FD3C-2106-0C7B-CCBC-D407B01CE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058B4A70-9AA2-127B-B8F5-351B718A69F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58B4A70-9AA2-127B-B8F5-351B718A69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8E8621EE-DAB2-B159-D75D-FC6ECBE0D014}"/>
              </a:ext>
            </a:extLst>
          </p:cNvPr>
          <p:cNvSpPr/>
          <p:nvPr/>
        </p:nvSpPr>
        <p:spPr>
          <a:xfrm>
            <a:off x="6181956" y="1559836"/>
            <a:ext cx="5858110" cy="4703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73BD7-3B52-16A1-8249-D3CB3FD2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7" y="372202"/>
            <a:ext cx="11487911" cy="408489"/>
          </a:xfrm>
        </p:spPr>
        <p:txBody>
          <a:bodyPr vert="horz" rIns="91440"/>
          <a:lstStyle/>
          <a:p>
            <a:pPr>
              <a:lnSpc>
                <a:spcPct val="100000"/>
              </a:lnSpc>
            </a:pPr>
            <a:r>
              <a:rPr lang="en-US"/>
              <a:t>Cutwater Space Incentive | July 2026</a:t>
            </a:r>
            <a:endParaRPr lang="en-US" kern="1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19EB4F-65AE-CECD-700E-C59FB81318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E61589-955B-3549-AD19-CD847E0672F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2B3BCA-893B-897F-B6A8-B3E8DDB70475}"/>
              </a:ext>
            </a:extLst>
          </p:cNvPr>
          <p:cNvSpPr/>
          <p:nvPr/>
        </p:nvSpPr>
        <p:spPr>
          <a:xfrm>
            <a:off x="142176" y="1522413"/>
            <a:ext cx="5858110" cy="4703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85CFCC-3493-12EA-F647-E4D37C369007}"/>
              </a:ext>
            </a:extLst>
          </p:cNvPr>
          <p:cNvGrpSpPr/>
          <p:nvPr/>
        </p:nvGrpSpPr>
        <p:grpSpPr>
          <a:xfrm>
            <a:off x="132735" y="1047750"/>
            <a:ext cx="5872394" cy="482600"/>
            <a:chOff x="620712" y="1579994"/>
            <a:chExt cx="3562351" cy="55655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9D8AA61-4883-5D65-5C08-93884AC678FA}"/>
                </a:ext>
              </a:extLst>
            </p:cNvPr>
            <p:cNvSpPr/>
            <p:nvPr/>
          </p:nvSpPr>
          <p:spPr bwMode="gray">
            <a:xfrm>
              <a:off x="620712" y="1579994"/>
              <a:ext cx="3559177" cy="5023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8000" tIns="48000" rIns="48000" bIns="4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711182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>
                  <a:solidFill>
                    <a:prstClr val="white"/>
                  </a:solidFill>
                  <a:latin typeface="Arial"/>
                </a:rPr>
                <a:t>Details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C2B9027-577F-F9E1-EFE6-C4A7B5022657}"/>
                </a:ext>
              </a:extLst>
            </p:cNvPr>
            <p:cNvCxnSpPr>
              <a:cxnSpLocks/>
            </p:cNvCxnSpPr>
            <p:nvPr/>
          </p:nvCxnSpPr>
          <p:spPr>
            <a:xfrm>
              <a:off x="620712" y="2136548"/>
              <a:ext cx="3562351" cy="0"/>
            </a:xfrm>
            <a:prstGeom prst="line">
              <a:avLst/>
            </a:prstGeom>
            <a:ln w="38100">
              <a:solidFill>
                <a:srgbClr val="E0B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1C7DEE-1530-1C6A-CCBF-066E9536C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449520"/>
              </p:ext>
            </p:extLst>
          </p:nvPr>
        </p:nvGraphicFramePr>
        <p:xfrm>
          <a:off x="132735" y="1577384"/>
          <a:ext cx="5858110" cy="4648784"/>
        </p:xfrm>
        <a:graphic>
          <a:graphicData uri="http://schemas.openxmlformats.org/drawingml/2006/table">
            <a:tbl>
              <a:tblPr firstRow="1"/>
              <a:tblGrid>
                <a:gridCol w="1958586">
                  <a:extLst>
                    <a:ext uri="{9D8B030D-6E8A-4147-A177-3AD203B41FA5}">
                      <a16:colId xmlns:a16="http://schemas.microsoft.com/office/drawing/2014/main" val="3995656593"/>
                    </a:ext>
                  </a:extLst>
                </a:gridCol>
                <a:gridCol w="3899524">
                  <a:extLst>
                    <a:ext uri="{9D8B030D-6E8A-4147-A177-3AD203B41FA5}">
                      <a16:colId xmlns:a16="http://schemas.microsoft.com/office/drawing/2014/main" val="2249862170"/>
                    </a:ext>
                  </a:extLst>
                </a:gridCol>
              </a:tblGrid>
              <a:tr h="1162196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Accounts that gained space in May are eligible for additional payout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39618"/>
                  </a:ext>
                </a:extLst>
              </a:tr>
              <a:tr h="1162196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June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931936"/>
                  </a:ext>
                </a:extLst>
              </a:tr>
              <a:tr h="1162196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Independent, off-premise</a:t>
                      </a:r>
                    </a:p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IRIS surveyed accounts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642476"/>
                  </a:ext>
                </a:extLst>
              </a:tr>
              <a:tr h="1162196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HOW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Hold incremental space gained in May through June</a:t>
                      </a: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</a:rPr>
                        <a:t> &amp; July,</a:t>
                      </a: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 get paid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143369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B8594A04-9673-E2A1-F144-8E04A673AFD9}"/>
              </a:ext>
            </a:extLst>
          </p:cNvPr>
          <p:cNvGrpSpPr/>
          <p:nvPr/>
        </p:nvGrpSpPr>
        <p:grpSpPr>
          <a:xfrm>
            <a:off x="6177430" y="1047750"/>
            <a:ext cx="5872394" cy="482600"/>
            <a:chOff x="620712" y="1579994"/>
            <a:chExt cx="3562351" cy="556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39D1A5-098E-AD52-1862-E4AB00FA546A}"/>
                </a:ext>
              </a:extLst>
            </p:cNvPr>
            <p:cNvSpPr/>
            <p:nvPr/>
          </p:nvSpPr>
          <p:spPr bwMode="gray">
            <a:xfrm>
              <a:off x="620712" y="1579994"/>
              <a:ext cx="3559177" cy="5023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8000" tIns="48000" rIns="48000" bIns="4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711182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>
                  <a:solidFill>
                    <a:prstClr val="white"/>
                  </a:solidFill>
                  <a:latin typeface="Arial"/>
                </a:rPr>
                <a:t>Payouts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717D4A8-85C0-E6D0-4496-1361BBF4E3A2}"/>
                </a:ext>
              </a:extLst>
            </p:cNvPr>
            <p:cNvCxnSpPr>
              <a:cxnSpLocks/>
            </p:cNvCxnSpPr>
            <p:nvPr/>
          </p:nvCxnSpPr>
          <p:spPr>
            <a:xfrm>
              <a:off x="620712" y="2136548"/>
              <a:ext cx="3562351" cy="0"/>
            </a:xfrm>
            <a:prstGeom prst="line">
              <a:avLst/>
            </a:prstGeom>
            <a:ln w="38100">
              <a:solidFill>
                <a:srgbClr val="E0B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9B41EBD-0462-C1B8-5347-5873911051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348321"/>
              </p:ext>
            </p:extLst>
          </p:nvPr>
        </p:nvGraphicFramePr>
        <p:xfrm>
          <a:off x="6177430" y="1569448"/>
          <a:ext cx="5881835" cy="4656725"/>
        </p:xfrm>
        <a:graphic>
          <a:graphicData uri="http://schemas.openxmlformats.org/drawingml/2006/table">
            <a:tbl>
              <a:tblPr firstRow="1"/>
              <a:tblGrid>
                <a:gridCol w="1988573">
                  <a:extLst>
                    <a:ext uri="{9D8B030D-6E8A-4147-A177-3AD203B41FA5}">
                      <a16:colId xmlns:a16="http://schemas.microsoft.com/office/drawing/2014/main" val="3995656593"/>
                    </a:ext>
                  </a:extLst>
                </a:gridCol>
                <a:gridCol w="1297754">
                  <a:extLst>
                    <a:ext uri="{9D8B030D-6E8A-4147-A177-3AD203B41FA5}">
                      <a16:colId xmlns:a16="http://schemas.microsoft.com/office/drawing/2014/main" val="2249862170"/>
                    </a:ext>
                  </a:extLst>
                </a:gridCol>
                <a:gridCol w="1297754">
                  <a:extLst>
                    <a:ext uri="{9D8B030D-6E8A-4147-A177-3AD203B41FA5}">
                      <a16:colId xmlns:a16="http://schemas.microsoft.com/office/drawing/2014/main" val="1165571203"/>
                    </a:ext>
                  </a:extLst>
                </a:gridCol>
                <a:gridCol w="1297754">
                  <a:extLst>
                    <a:ext uri="{9D8B030D-6E8A-4147-A177-3AD203B41FA5}">
                      <a16:colId xmlns:a16="http://schemas.microsoft.com/office/drawing/2014/main" val="3422183056"/>
                    </a:ext>
                  </a:extLst>
                </a:gridCol>
              </a:tblGrid>
              <a:tr h="931345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Type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June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July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Payout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8153117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2 Full Shelves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825515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Half Door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39618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Full Door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$500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931936"/>
                  </a:ext>
                </a:extLst>
              </a:tr>
              <a:tr h="931345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Qualifier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 spc="0" baseline="0" noProof="0">
                          <a:solidFill>
                            <a:srgbClr val="FF0000"/>
                          </a:solidFill>
                          <a:uFillTx/>
                          <a:latin typeface="Arial"/>
                          <a:ea typeface="+mn-ea"/>
                          <a:cs typeface="Arial"/>
                          <a:sym typeface="Helvetica Neue"/>
                        </a:rPr>
                        <a:t>Account must have </a:t>
                      </a:r>
                      <a:r>
                        <a:rPr lang="en-US" sz="1800" b="1" i="0" u="none" strike="noStrike" cap="none" spc="0" baseline="0" noProof="0">
                          <a:solidFill>
                            <a:srgbClr val="FF0000"/>
                          </a:solidFill>
                          <a:uFillTx/>
                          <a:latin typeface="Arial"/>
                          <a:ea typeface="+mn-ea"/>
                          <a:cs typeface="Arial"/>
                        </a:rPr>
                        <a:t>full shelf of </a:t>
                      </a:r>
                      <a:r>
                        <a:rPr lang="en-US" sz="1800" b="1" i="0" u="none" strike="noStrike" cap="none" spc="0" baseline="0" noProof="0">
                          <a:solidFill>
                            <a:srgbClr val="FF0000"/>
                          </a:solidFill>
                          <a:uFillTx/>
                          <a:latin typeface="Arial"/>
                          <a:ea typeface="+mn-ea"/>
                          <a:cs typeface="Arial"/>
                          <a:sym typeface="Helvetica Neue"/>
                        </a:rPr>
                        <a:t>singles!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800" b="0" i="0" u="none" strike="noStrike" cap="none" spc="0" baseline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800" b="0" i="0" u="none" strike="noStrike" cap="none" spc="0" baseline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64247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7512A38-DC1A-CEA6-06E6-5CC07DBA8C54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29783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F503362-FBB6-46AE-EAF1-FC93D5C6A79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13721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F503362-FBB6-46AE-EAF1-FC93D5C6A7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449116C-7C2B-796F-BA6B-4D08DF14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en-US"/>
              <a:t>Cutwater Space Incentive | May to July 2026 – Example #1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6650-1605-4597-835B-70B65841FC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61589-955B-3549-AD19-CD847E0672F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D2C660-ADF2-AAFB-7766-71216E79F433}"/>
              </a:ext>
            </a:extLst>
          </p:cNvPr>
          <p:cNvSpPr/>
          <p:nvPr/>
        </p:nvSpPr>
        <p:spPr>
          <a:xfrm>
            <a:off x="9140831" y="2080863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algn="ctr">
              <a:buSzPct val="160000"/>
              <a:defRPr/>
            </a:pPr>
            <a:r>
              <a:rPr lang="en-US" sz="1400" b="1" kern="0">
                <a:solidFill>
                  <a:srgbClr val="156082">
                    <a:lumMod val="75000"/>
                  </a:srgbClr>
                </a:solidFill>
              </a:rPr>
              <a:t>8+ Singles Facings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$500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C345A8-9423-304A-7E17-06030B719CB3}"/>
              </a:ext>
            </a:extLst>
          </p:cNvPr>
          <p:cNvSpPr/>
          <p:nvPr/>
        </p:nvSpPr>
        <p:spPr>
          <a:xfrm>
            <a:off x="6429195" y="2080863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lang="en-US" sz="1400" kern="0">
              <a:solidFill>
                <a:srgbClr val="156082">
                  <a:lumMod val="75000"/>
                </a:srgbClr>
              </a:solidFill>
            </a:endParaRPr>
          </a:p>
          <a:p>
            <a:pPr algn="ctr">
              <a:buSzPct val="160000"/>
              <a:defRPr/>
            </a:pPr>
            <a:r>
              <a:rPr lang="en-US" sz="1400" b="1" kern="0">
                <a:solidFill>
                  <a:srgbClr val="156082">
                    <a:lumMod val="75000"/>
                  </a:srgbClr>
                </a:solidFill>
              </a:rPr>
              <a:t>8+ Singles Facings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$250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33201D-8337-8F5F-BDDB-AB477763F48A}"/>
              </a:ext>
            </a:extLst>
          </p:cNvPr>
          <p:cNvSpPr/>
          <p:nvPr/>
        </p:nvSpPr>
        <p:spPr>
          <a:xfrm>
            <a:off x="3682883" y="2080864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lvl="0" algn="ctr">
              <a:buSzPct val="160000"/>
              <a:defRPr/>
            </a:pPr>
            <a:r>
              <a:rPr lang="en-US" sz="1400" b="1" kern="0">
                <a:solidFill>
                  <a:srgbClr val="156082">
                    <a:lumMod val="75000"/>
                  </a:srgbClr>
                </a:solidFill>
              </a:rPr>
              <a:t>8+ Singles Facings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$250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FD7E28A-623F-578E-7C98-7BE2F1361F50}"/>
              </a:ext>
            </a:extLst>
          </p:cNvPr>
          <p:cNvSpPr/>
          <p:nvPr/>
        </p:nvSpPr>
        <p:spPr>
          <a:xfrm>
            <a:off x="3704919" y="1155488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DDDEE1"/>
                </a:solidFill>
                <a:effectLst/>
                <a:uLnTx/>
                <a:uFillTx/>
                <a:sym typeface="Helvetica Neue Medium"/>
              </a:rPr>
              <a:t>May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49E7A64-1D91-2799-B03E-84EF3732E623}"/>
              </a:ext>
            </a:extLst>
          </p:cNvPr>
          <p:cNvSpPr/>
          <p:nvPr/>
        </p:nvSpPr>
        <p:spPr>
          <a:xfrm>
            <a:off x="6429194" y="1155488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DDDEE1"/>
                </a:solidFill>
                <a:effectLst/>
                <a:uLnTx/>
                <a:uFillTx/>
                <a:sym typeface="Helvetica Neue Medium"/>
              </a:rPr>
              <a:t>June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5B3A07-B364-F62A-207C-3FF623D5FDCA}"/>
              </a:ext>
            </a:extLst>
          </p:cNvPr>
          <p:cNvSpPr/>
          <p:nvPr/>
        </p:nvSpPr>
        <p:spPr>
          <a:xfrm>
            <a:off x="978450" y="2086239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8+ Singles Facings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Baseline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9842728-94C1-040F-5B60-DBF2C4C57AFD}"/>
              </a:ext>
            </a:extLst>
          </p:cNvPr>
          <p:cNvSpPr/>
          <p:nvPr/>
        </p:nvSpPr>
        <p:spPr>
          <a:xfrm>
            <a:off x="980644" y="1155489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>
                <a:solidFill>
                  <a:srgbClr val="DDDEE1"/>
                </a:solidFill>
                <a:sym typeface="Helvetica Neue Medium"/>
              </a:rPr>
              <a:t>March</a:t>
            </a:r>
            <a:endParaRPr lang="en-US" sz="4800" b="1" i="0" u="none" strike="noStrike" kern="0" cap="none" spc="0" normalizeH="0" baseline="0" noProof="0">
              <a:ln>
                <a:noFill/>
              </a:ln>
              <a:solidFill>
                <a:srgbClr val="DDDEE1"/>
              </a:solidFill>
              <a:effectLst/>
              <a:uLnTx/>
              <a:uFillTx/>
              <a:ea typeface="Helvetica Neue Medium"/>
              <a:cs typeface="Arial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7A3B553-ED69-9DCB-DF0C-8A3A0CAD8D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83" y="2188495"/>
            <a:ext cx="576342" cy="57634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BD4B687-CF84-22F8-E815-7665C11B4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83" y="3873409"/>
            <a:ext cx="576342" cy="57634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E114E05-B8B7-AB9A-DD0A-FD343F4D5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82" y="2188495"/>
            <a:ext cx="576342" cy="57634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FE98058-CE22-9225-F390-BC64467C5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10" y="3019742"/>
            <a:ext cx="576342" cy="57634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A0E9A66-97CA-FB7A-2E00-2467FC7A6E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236" y="3014366"/>
            <a:ext cx="576342" cy="576342"/>
          </a:xfrm>
          <a:prstGeom prst="rect">
            <a:avLst/>
          </a:prstGeom>
        </p:spPr>
      </p:pic>
      <p:sp>
        <p:nvSpPr>
          <p:cNvPr id="40" name="Right Brace 39">
            <a:extLst>
              <a:ext uri="{FF2B5EF4-FFF2-40B4-BE49-F238E27FC236}">
                <a16:creationId xmlns:a16="http://schemas.microsoft.com/office/drawing/2014/main" id="{95F16F67-5DF5-9CAE-367B-14EB97613434}"/>
              </a:ext>
            </a:extLst>
          </p:cNvPr>
          <p:cNvSpPr/>
          <p:nvPr/>
        </p:nvSpPr>
        <p:spPr>
          <a:xfrm rot="5400000">
            <a:off x="3291832" y="3453646"/>
            <a:ext cx="140781" cy="2766062"/>
          </a:xfrm>
          <a:prstGeom prst="rightBrace">
            <a:avLst>
              <a:gd name="adj1" fmla="val 8333"/>
              <a:gd name="adj2" fmla="val 49909"/>
            </a:avLst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lvl="0" indent="0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574C87-0243-8025-AE96-F701BF4B96D7}"/>
              </a:ext>
            </a:extLst>
          </p:cNvPr>
          <p:cNvSpPr txBox="1"/>
          <p:nvPr/>
        </p:nvSpPr>
        <p:spPr>
          <a:xfrm>
            <a:off x="1979190" y="4835858"/>
            <a:ext cx="2766063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Incremental vs Baseline</a:t>
            </a: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3B15379F-A021-B89E-0AD2-B8041772746F}"/>
              </a:ext>
            </a:extLst>
          </p:cNvPr>
          <p:cNvSpPr/>
          <p:nvPr/>
        </p:nvSpPr>
        <p:spPr>
          <a:xfrm rot="5400000">
            <a:off x="7407923" y="2966737"/>
            <a:ext cx="199562" cy="5524903"/>
          </a:xfrm>
          <a:prstGeom prst="rightBrace">
            <a:avLst>
              <a:gd name="adj1" fmla="val 8333"/>
              <a:gd name="adj2" fmla="val 49909"/>
            </a:avLst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lvl="0" indent="0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978E47-83A5-ABBE-9070-07B0D203A32B}"/>
              </a:ext>
            </a:extLst>
          </p:cNvPr>
          <p:cNvSpPr txBox="1"/>
          <p:nvPr/>
        </p:nvSpPr>
        <p:spPr>
          <a:xfrm>
            <a:off x="4764502" y="5769311"/>
            <a:ext cx="5524904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Total Payout: 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sym typeface="Helvetica Neue"/>
              </a:rPr>
              <a:t>$1,000 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B974780-7F46-53DC-30B8-F2979B752C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29" y="2188495"/>
            <a:ext cx="576342" cy="57634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34E28DA-D01E-7E17-AC50-7CEC9CA49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57" y="3019742"/>
            <a:ext cx="576342" cy="576342"/>
          </a:xfrm>
          <a:prstGeom prst="rect">
            <a:avLst/>
          </a:prstGeom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9B7233FF-0475-9B83-97AB-754CC7EBF82F}"/>
              </a:ext>
            </a:extLst>
          </p:cNvPr>
          <p:cNvSpPr/>
          <p:nvPr/>
        </p:nvSpPr>
        <p:spPr>
          <a:xfrm>
            <a:off x="9145220" y="1155488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DDDEE1"/>
                </a:solidFill>
                <a:effectLst/>
                <a:uLnTx/>
                <a:uFillTx/>
                <a:sym typeface="Helvetica Neue Medium"/>
              </a:rPr>
              <a:t>July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AAEEE19B-2F79-1EFB-D1DE-76F007BB9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11" y="3014366"/>
            <a:ext cx="576342" cy="57634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ED3E83F-AE32-E330-7CEB-9B9DA047BD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81" y="3873409"/>
            <a:ext cx="576342" cy="57634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34D0651-5787-5F3F-4139-FA47F3FD7C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707" y="3868033"/>
            <a:ext cx="576342" cy="57634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1DFA846-C9EE-6A19-A51C-872FDBC8EF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28" y="3873409"/>
            <a:ext cx="576342" cy="5763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3516E99-900E-4FC6-595A-59D79C29A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708" y="2188495"/>
            <a:ext cx="576342" cy="5763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33C6F7-16AD-C1F4-BBA0-262D01CF25A6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1073349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C489F-EA44-6E6A-7374-4B26DFD52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E731D3B6-019E-5741-9C1D-5327947947D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731D3B6-019E-5741-9C1D-5327947947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C99C4D1-B252-8DDE-8954-0994E2AC2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en-US"/>
              <a:t>Cutwater Space Incentive | May to July 2026 – Example #2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B0937F-16C0-4DEF-294F-9F4ED283D0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61589-955B-3549-AD19-CD847E0672F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3C42E7-64AA-38CF-AD3D-6FB6493783C0}"/>
              </a:ext>
            </a:extLst>
          </p:cNvPr>
          <p:cNvSpPr/>
          <p:nvPr/>
        </p:nvSpPr>
        <p:spPr>
          <a:xfrm>
            <a:off x="9140831" y="2080863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Singles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$250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39945B2-5DED-A4D9-1071-7393F68A902A}"/>
              </a:ext>
            </a:extLst>
          </p:cNvPr>
          <p:cNvSpPr/>
          <p:nvPr/>
        </p:nvSpPr>
        <p:spPr>
          <a:xfrm>
            <a:off x="6429195" y="2080863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lang="en-US" sz="1400" kern="0">
              <a:solidFill>
                <a:srgbClr val="156082">
                  <a:lumMod val="75000"/>
                </a:srgbClr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Singles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$0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A35262E-0316-4988-E01C-4E48A77A6A32}"/>
              </a:ext>
            </a:extLst>
          </p:cNvPr>
          <p:cNvSpPr/>
          <p:nvPr/>
        </p:nvSpPr>
        <p:spPr>
          <a:xfrm>
            <a:off x="3682883" y="2080864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Singles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$250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B30627E-4ED2-951D-57A4-D5F2B423018D}"/>
              </a:ext>
            </a:extLst>
          </p:cNvPr>
          <p:cNvSpPr/>
          <p:nvPr/>
        </p:nvSpPr>
        <p:spPr>
          <a:xfrm>
            <a:off x="3704919" y="1155488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DDDEE1"/>
                </a:solidFill>
                <a:effectLst/>
                <a:uLnTx/>
                <a:uFillTx/>
                <a:sym typeface="Helvetica Neue Medium"/>
              </a:rPr>
              <a:t>May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1B4746E-35AA-9546-519C-C880B21EE480}"/>
              </a:ext>
            </a:extLst>
          </p:cNvPr>
          <p:cNvSpPr/>
          <p:nvPr/>
        </p:nvSpPr>
        <p:spPr>
          <a:xfrm>
            <a:off x="6429194" y="1155488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DDDEE1"/>
                </a:solidFill>
                <a:effectLst/>
                <a:uLnTx/>
                <a:uFillTx/>
                <a:sym typeface="Helvetica Neue Medium"/>
              </a:rPr>
              <a:t>June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6F2AC8A-ED64-ED90-85C8-50B1F95C7893}"/>
              </a:ext>
            </a:extLst>
          </p:cNvPr>
          <p:cNvSpPr/>
          <p:nvPr/>
        </p:nvSpPr>
        <p:spPr>
          <a:xfrm>
            <a:off x="978450" y="2086239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Singles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Baseline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3885405-A0CA-1FBA-4A9A-1F84CBBA0096}"/>
              </a:ext>
            </a:extLst>
          </p:cNvPr>
          <p:cNvSpPr/>
          <p:nvPr/>
        </p:nvSpPr>
        <p:spPr>
          <a:xfrm>
            <a:off x="980644" y="1155489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>
                <a:solidFill>
                  <a:srgbClr val="DDDEE1"/>
                </a:solidFill>
                <a:sym typeface="Helvetica Neue Medium"/>
              </a:rPr>
              <a:t>March</a:t>
            </a:r>
            <a:endParaRPr lang="en-US" sz="4800" b="1" i="0" u="none" strike="noStrike" kern="0" cap="none" spc="0" normalizeH="0" baseline="0" noProof="0">
              <a:ln>
                <a:noFill/>
              </a:ln>
              <a:solidFill>
                <a:srgbClr val="DDDEE1"/>
              </a:solidFill>
              <a:effectLst/>
              <a:uLnTx/>
              <a:uFillTx/>
              <a:ea typeface="Helvetica Neue Medium"/>
              <a:cs typeface="Arial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FB4F89D-759D-23D6-1EC0-C92453152A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83" y="2188495"/>
            <a:ext cx="576342" cy="57634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C124571-FF92-9D25-BC3F-0A01867814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83" y="3873409"/>
            <a:ext cx="576342" cy="57634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A7FAAE6-526F-E9DE-E100-45E57B15E8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82" y="2188495"/>
            <a:ext cx="576342" cy="57634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D353C42-A463-2A5D-12F0-C3E8A40A9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10" y="3019742"/>
            <a:ext cx="576342" cy="57634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A84E570-8E49-27A0-1CEC-251F875DE9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236" y="3014366"/>
            <a:ext cx="576342" cy="576342"/>
          </a:xfrm>
          <a:prstGeom prst="rect">
            <a:avLst/>
          </a:prstGeom>
        </p:spPr>
      </p:pic>
      <p:sp>
        <p:nvSpPr>
          <p:cNvPr id="40" name="Right Brace 39">
            <a:extLst>
              <a:ext uri="{FF2B5EF4-FFF2-40B4-BE49-F238E27FC236}">
                <a16:creationId xmlns:a16="http://schemas.microsoft.com/office/drawing/2014/main" id="{B5DD7D49-7235-4CC5-74E3-95167229370C}"/>
              </a:ext>
            </a:extLst>
          </p:cNvPr>
          <p:cNvSpPr/>
          <p:nvPr/>
        </p:nvSpPr>
        <p:spPr>
          <a:xfrm rot="5400000">
            <a:off x="3291832" y="3453646"/>
            <a:ext cx="140781" cy="2766062"/>
          </a:xfrm>
          <a:prstGeom prst="rightBrace">
            <a:avLst>
              <a:gd name="adj1" fmla="val 8333"/>
              <a:gd name="adj2" fmla="val 49909"/>
            </a:avLst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lvl="0" indent="0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9C7282-CCE1-EE93-7F88-D4721D526645}"/>
              </a:ext>
            </a:extLst>
          </p:cNvPr>
          <p:cNvSpPr txBox="1"/>
          <p:nvPr/>
        </p:nvSpPr>
        <p:spPr>
          <a:xfrm>
            <a:off x="1979190" y="4835858"/>
            <a:ext cx="2766063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Incremental vs Baseline</a:t>
            </a: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33488833-22B9-198B-E54A-CF063B9B897C}"/>
              </a:ext>
            </a:extLst>
          </p:cNvPr>
          <p:cNvSpPr/>
          <p:nvPr/>
        </p:nvSpPr>
        <p:spPr>
          <a:xfrm rot="5400000">
            <a:off x="7407923" y="2966737"/>
            <a:ext cx="199562" cy="5524903"/>
          </a:xfrm>
          <a:prstGeom prst="rightBrace">
            <a:avLst>
              <a:gd name="adj1" fmla="val 8333"/>
              <a:gd name="adj2" fmla="val 49909"/>
            </a:avLst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lvl="0" indent="0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99EBF2-C4B5-BF9A-D0B2-B20332619E8E}"/>
              </a:ext>
            </a:extLst>
          </p:cNvPr>
          <p:cNvSpPr txBox="1"/>
          <p:nvPr/>
        </p:nvSpPr>
        <p:spPr>
          <a:xfrm>
            <a:off x="4764502" y="5769311"/>
            <a:ext cx="5524904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Total Payout: 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sym typeface="Helvetica Neue"/>
              </a:rPr>
              <a:t>$500 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0D1F3CE5-9A4D-E0A4-F633-EBEC96EDFF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29" y="2188495"/>
            <a:ext cx="576342" cy="57634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590E8A7-AA5C-09AC-FDAD-397A2405D4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57" y="3019742"/>
            <a:ext cx="576342" cy="576342"/>
          </a:xfrm>
          <a:prstGeom prst="rect">
            <a:avLst/>
          </a:prstGeom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26E124CB-7304-5087-67F8-CF080951F3D7}"/>
              </a:ext>
            </a:extLst>
          </p:cNvPr>
          <p:cNvSpPr/>
          <p:nvPr/>
        </p:nvSpPr>
        <p:spPr>
          <a:xfrm>
            <a:off x="9145220" y="1155488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DDDEE1"/>
                </a:solidFill>
                <a:effectLst/>
                <a:uLnTx/>
                <a:uFillTx/>
                <a:sym typeface="Helvetica Neue Medium"/>
              </a:rPr>
              <a:t>July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F4DA3B4-1EB6-9705-A666-51936E99C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11" y="3014366"/>
            <a:ext cx="576342" cy="57634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964B85B-B4AA-014C-A916-B839AE22B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81" y="3873409"/>
            <a:ext cx="576342" cy="57634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3144ACB-00D1-06DB-8336-9B92F7EB94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707" y="3868033"/>
            <a:ext cx="576342" cy="5763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321EB81-4FFB-9593-0640-7AE016380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708" y="2188495"/>
            <a:ext cx="576342" cy="5763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EDFB45-414B-2215-B38B-443EE351D2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57" y="3868033"/>
            <a:ext cx="576342" cy="5763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F25D12-7FD9-8C7E-B06C-AE40A8D75C62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3322148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E75BA-AEE5-AC05-329E-DB3AD72FA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F11569C3-4CF1-753E-8FAC-8044BB5E356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11569C3-4CF1-753E-8FAC-8044BB5E35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57AD282-F753-E78A-3CF9-C1F198A26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en-US"/>
              <a:t>Cutwater Space Incentive | May to July 2026 – Example #3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56787D-B8D4-FCC4-190A-C4C4C73CC9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61589-955B-3549-AD19-CD847E0672F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79E1A0-2EDB-6340-18FB-31EAC1327B56}"/>
              </a:ext>
            </a:extLst>
          </p:cNvPr>
          <p:cNvSpPr/>
          <p:nvPr/>
        </p:nvSpPr>
        <p:spPr>
          <a:xfrm>
            <a:off x="9140831" y="2080863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Singles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$0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AC0824-069F-6835-6386-F3911B3137FD}"/>
              </a:ext>
            </a:extLst>
          </p:cNvPr>
          <p:cNvSpPr/>
          <p:nvPr/>
        </p:nvSpPr>
        <p:spPr>
          <a:xfrm>
            <a:off x="6429195" y="2080863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lang="en-US" sz="1400" kern="0">
              <a:solidFill>
                <a:srgbClr val="156082">
                  <a:lumMod val="75000"/>
                </a:srgbClr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Singles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$0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9CB2145-B6D0-7D29-7C97-8FCAF9E4430D}"/>
              </a:ext>
            </a:extLst>
          </p:cNvPr>
          <p:cNvSpPr/>
          <p:nvPr/>
        </p:nvSpPr>
        <p:spPr>
          <a:xfrm>
            <a:off x="3682883" y="2080864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Singles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$0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EA83988-A157-1CB9-8A08-0CF96FCA6112}"/>
              </a:ext>
            </a:extLst>
          </p:cNvPr>
          <p:cNvSpPr/>
          <p:nvPr/>
        </p:nvSpPr>
        <p:spPr>
          <a:xfrm>
            <a:off x="3704919" y="1155488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DDDEE1"/>
                </a:solidFill>
                <a:effectLst/>
                <a:uLnTx/>
                <a:uFillTx/>
                <a:sym typeface="Helvetica Neue Medium"/>
              </a:rPr>
              <a:t>May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F5C7BBF-44BF-6B73-4102-627229F03AE1}"/>
              </a:ext>
            </a:extLst>
          </p:cNvPr>
          <p:cNvSpPr/>
          <p:nvPr/>
        </p:nvSpPr>
        <p:spPr>
          <a:xfrm>
            <a:off x="6429194" y="1155488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DDDEE1"/>
                </a:solidFill>
                <a:effectLst/>
                <a:uLnTx/>
                <a:uFillTx/>
                <a:sym typeface="Helvetica Neue Medium"/>
              </a:rPr>
              <a:t>June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27CD614-400A-1C6B-864A-F66C8882ABD3}"/>
              </a:ext>
            </a:extLst>
          </p:cNvPr>
          <p:cNvSpPr/>
          <p:nvPr/>
        </p:nvSpPr>
        <p:spPr>
          <a:xfrm>
            <a:off x="978450" y="2086239"/>
            <a:ext cx="2171016" cy="4086685"/>
          </a:xfrm>
          <a:prstGeom prst="rect">
            <a:avLst/>
          </a:prstGeom>
          <a:solidFill>
            <a:srgbClr val="FFFFFF">
              <a:lumMod val="85000"/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IRIS Surveyed Account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Singles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6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Full Door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Payout: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</a:rPr>
              <a:t>Baseline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D22CFB3-3207-9B10-9D0F-83251DACB6CC}"/>
              </a:ext>
            </a:extLst>
          </p:cNvPr>
          <p:cNvSpPr/>
          <p:nvPr/>
        </p:nvSpPr>
        <p:spPr>
          <a:xfrm>
            <a:off x="980644" y="1155489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>
                <a:solidFill>
                  <a:srgbClr val="DDDEE1"/>
                </a:solidFill>
                <a:ea typeface="Helvetica Neue Medium"/>
                <a:cs typeface="Arial"/>
              </a:rPr>
              <a:t>March</a:t>
            </a:r>
            <a:endParaRPr lang="en-US" sz="4800" b="1" i="0" u="none" strike="noStrike" kern="0" cap="none" spc="0" normalizeH="0" baseline="0" noProof="0" dirty="0">
              <a:ln>
                <a:noFill/>
              </a:ln>
              <a:solidFill>
                <a:srgbClr val="DDDEE1"/>
              </a:solidFill>
              <a:effectLst/>
              <a:uLnTx/>
              <a:uFillTx/>
              <a:ea typeface="Helvetica Neue Medium"/>
              <a:cs typeface="Arial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92C2C10-4630-3AC1-5370-0B01A9912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83" y="2188495"/>
            <a:ext cx="576342" cy="57634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3584380-A0D7-0EAC-475D-6625A1592F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83" y="3873409"/>
            <a:ext cx="576342" cy="57634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0B97940-0F36-B7AE-87AE-CE108884EA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82" y="2188495"/>
            <a:ext cx="576342" cy="57634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0EEBA4E-75B6-D9D8-4A98-9EC198914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10" y="3019742"/>
            <a:ext cx="576342" cy="57634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A6F3F0C-E3E0-6041-1A7A-16A45AB9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236" y="3014366"/>
            <a:ext cx="576342" cy="576342"/>
          </a:xfrm>
          <a:prstGeom prst="rect">
            <a:avLst/>
          </a:prstGeom>
        </p:spPr>
      </p:pic>
      <p:sp>
        <p:nvSpPr>
          <p:cNvPr id="40" name="Right Brace 39">
            <a:extLst>
              <a:ext uri="{FF2B5EF4-FFF2-40B4-BE49-F238E27FC236}">
                <a16:creationId xmlns:a16="http://schemas.microsoft.com/office/drawing/2014/main" id="{6436998E-3300-3402-D250-2FC1C18055A4}"/>
              </a:ext>
            </a:extLst>
          </p:cNvPr>
          <p:cNvSpPr/>
          <p:nvPr/>
        </p:nvSpPr>
        <p:spPr>
          <a:xfrm rot="5400000">
            <a:off x="3291832" y="3453646"/>
            <a:ext cx="140781" cy="2766062"/>
          </a:xfrm>
          <a:prstGeom prst="rightBrace">
            <a:avLst>
              <a:gd name="adj1" fmla="val 8333"/>
              <a:gd name="adj2" fmla="val 49909"/>
            </a:avLst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lvl="0" indent="0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33D378A-ACD1-A0CF-8085-BE5F7F37A2F6}"/>
              </a:ext>
            </a:extLst>
          </p:cNvPr>
          <p:cNvSpPr txBox="1"/>
          <p:nvPr/>
        </p:nvSpPr>
        <p:spPr>
          <a:xfrm>
            <a:off x="1979190" y="4835858"/>
            <a:ext cx="2766063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Incremental vs Baseline</a:t>
            </a: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B1C2C465-D7A2-48BA-9EDB-07CE03E95810}"/>
              </a:ext>
            </a:extLst>
          </p:cNvPr>
          <p:cNvSpPr/>
          <p:nvPr/>
        </p:nvSpPr>
        <p:spPr>
          <a:xfrm rot="5400000">
            <a:off x="7407923" y="2966737"/>
            <a:ext cx="199562" cy="5524903"/>
          </a:xfrm>
          <a:prstGeom prst="rightBrace">
            <a:avLst>
              <a:gd name="adj1" fmla="val 8333"/>
              <a:gd name="adj2" fmla="val 49909"/>
            </a:avLst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lvl="0" indent="0" defTabSz="9144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F0C0B48-4B03-DB40-05BA-D2EA2443584B}"/>
              </a:ext>
            </a:extLst>
          </p:cNvPr>
          <p:cNvSpPr txBox="1"/>
          <p:nvPr/>
        </p:nvSpPr>
        <p:spPr>
          <a:xfrm>
            <a:off x="4764502" y="5769311"/>
            <a:ext cx="5524904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2438338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Helvetica Neue"/>
              </a:rPr>
              <a:t>Total Payout: 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sym typeface="Helvetica Neue"/>
              </a:rPr>
              <a:t>$0 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01F414C8-F7AD-9E0A-4453-D37C17123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29" y="2188495"/>
            <a:ext cx="576342" cy="57634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87F3E5B-8A04-9EA3-BC9D-12B9CDD37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57" y="3019742"/>
            <a:ext cx="576342" cy="576342"/>
          </a:xfrm>
          <a:prstGeom prst="rect">
            <a:avLst/>
          </a:prstGeom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B78118C-3363-1425-828E-639273A547BE}"/>
              </a:ext>
            </a:extLst>
          </p:cNvPr>
          <p:cNvSpPr/>
          <p:nvPr/>
        </p:nvSpPr>
        <p:spPr>
          <a:xfrm>
            <a:off x="9145220" y="1155488"/>
            <a:ext cx="2168821" cy="930751"/>
          </a:xfrm>
          <a:prstGeom prst="roundRect">
            <a:avLst/>
          </a:prstGeom>
          <a:solidFill>
            <a:srgbClr val="081E5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DDDEE1"/>
                </a:solidFill>
                <a:effectLst/>
                <a:uLnTx/>
                <a:uFillTx/>
                <a:sym typeface="Helvetica Neue Medium"/>
              </a:rPr>
              <a:t>July</a:t>
            </a:r>
            <a:endParaRPr kumimoji="0" lang="en-US" sz="4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0600E67-18B9-81E9-09ED-148AA0C3C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11" y="3014366"/>
            <a:ext cx="576342" cy="57634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CF8C7F1-B5B6-24EE-1A56-B15948428C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57" y="3877110"/>
            <a:ext cx="576342" cy="57634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0854DEB-804D-C9CE-246D-60283D5C31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707" y="3868033"/>
            <a:ext cx="576342" cy="5763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C5EFCF9-A611-0FC0-5923-4CDACD03CE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708" y="2188495"/>
            <a:ext cx="576342" cy="5763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F12DA0-8A9F-AE93-4976-FCBE7FD2D5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10" y="3868033"/>
            <a:ext cx="576342" cy="5763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97D272-C047-0AC1-1887-C105EA9B8427}"/>
              </a:ext>
            </a:extLst>
          </p:cNvPr>
          <p:cNvSpPr txBox="1"/>
          <p:nvPr/>
        </p:nvSpPr>
        <p:spPr>
          <a:xfrm>
            <a:off x="0" y="6567555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All rewards must be paid via cash or EFT to the wholesaler entity directly and not to individual wholesaler employees. All incentive programs exclude Michigan.</a:t>
            </a:r>
          </a:p>
        </p:txBody>
      </p:sp>
    </p:spTree>
    <p:extLst>
      <p:ext uri="{BB962C8B-B14F-4D97-AF65-F5344CB8AC3E}">
        <p14:creationId xmlns:p14="http://schemas.microsoft.com/office/powerpoint/2010/main" val="8340208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nheuser Busch">
  <a:themeElements>
    <a:clrScheme name="Anheuser-Busch Color Palette 2">
      <a:dk1>
        <a:srgbClr val="010101"/>
      </a:dk1>
      <a:lt1>
        <a:srgbClr val="FFFFFF"/>
      </a:lt1>
      <a:dk2>
        <a:srgbClr val="D3A238"/>
      </a:dk2>
      <a:lt2>
        <a:srgbClr val="F2F2F2"/>
      </a:lt2>
      <a:accent1>
        <a:srgbClr val="F5DF02"/>
      </a:accent1>
      <a:accent2>
        <a:srgbClr val="E3C120"/>
      </a:accent2>
      <a:accent3>
        <a:srgbClr val="274F31"/>
      </a:accent3>
      <a:accent4>
        <a:srgbClr val="284F6D"/>
      </a:accent4>
      <a:accent5>
        <a:srgbClr val="4F4566"/>
      </a:accent5>
      <a:accent6>
        <a:srgbClr val="77312C"/>
      </a:accent6>
      <a:hlink>
        <a:srgbClr val="594B32"/>
      </a:hlink>
      <a:folHlink>
        <a:srgbClr val="4D4D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a:spPr>
      <a:bodyPr rot="0" spcFirstLastPara="0" vertOverflow="overflow" horzOverflow="overflow" vert="horz" wrap="none" lIns="0" tIns="46089" rIns="0" bIns="46089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ct val="0"/>
          </a:spcBef>
          <a:spcAft>
            <a:spcPct val="0"/>
          </a:spcAft>
          <a:defRPr sz="1600" dirty="0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6350" cap="flat" cmpd="sng" algn="ctr">
          <a:solidFill>
            <a:schemeClr val="accent1"/>
          </a:solidFill>
          <a:prstDash val="solid"/>
          <a:miter lim="800000"/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heuserBusch.pptx" id="{1E1FE579-DD7F-4227-BD70-5A5B883F410C}" vid="{8E825CAE-0F3E-49B7-A361-37C5758C08E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766</Words>
  <Application>Microsoft Office PowerPoint</Application>
  <PresentationFormat>Widescreen</PresentationFormat>
  <Paragraphs>301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Helvetica Neue</vt:lpstr>
      <vt:lpstr>Helvetica Neue Medium</vt:lpstr>
      <vt:lpstr>System Font Regular</vt:lpstr>
      <vt:lpstr>Wingdings</vt:lpstr>
      <vt:lpstr>Anheuser Busch</vt:lpstr>
      <vt:lpstr>think-cell Slide</vt:lpstr>
      <vt:lpstr>Cutwater Space Incentive | May 2026</vt:lpstr>
      <vt:lpstr>Cutwater Space Incentive | Tracking</vt:lpstr>
      <vt:lpstr>PowerPoint Presentation</vt:lpstr>
      <vt:lpstr>PowerPoint Presentation</vt:lpstr>
      <vt:lpstr>PowerPoint Presentation</vt:lpstr>
      <vt:lpstr>Cutwater Space Incentive | June 2026</vt:lpstr>
      <vt:lpstr>Cutwater Space Incentive | July 2026</vt:lpstr>
      <vt:lpstr>Cutwater Space Incentive | May to July 2026 – Example #1</vt:lpstr>
      <vt:lpstr>Cutwater Space Incentive | May to July 2026 – Example #2</vt:lpstr>
      <vt:lpstr>Cutwater Space Incentive | May to July 2026 – Example #3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Salaba, Spencer</dc:creator>
  <cp:lastModifiedBy>Harrison, Kyle</cp:lastModifiedBy>
  <cp:revision>36</cp:revision>
  <dcterms:created xsi:type="dcterms:W3CDTF">2026-04-28T20:56:21Z</dcterms:created>
  <dcterms:modified xsi:type="dcterms:W3CDTF">2026-06-09T12:59:48Z</dcterms:modified>
</cp:coreProperties>
</file>